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98" r:id="rId5"/>
    <p:sldId id="299" r:id="rId6"/>
    <p:sldId id="300" r:id="rId7"/>
    <p:sldId id="259" r:id="rId8"/>
    <p:sldId id="261" r:id="rId9"/>
    <p:sldId id="262" r:id="rId10"/>
    <p:sldId id="272" r:id="rId11"/>
    <p:sldId id="301" r:id="rId12"/>
    <p:sldId id="302" r:id="rId13"/>
    <p:sldId id="303" r:id="rId14"/>
    <p:sldId id="274" r:id="rId15"/>
    <p:sldId id="306" r:id="rId16"/>
    <p:sldId id="307" r:id="rId17"/>
    <p:sldId id="309" r:id="rId18"/>
    <p:sldId id="310" r:id="rId19"/>
    <p:sldId id="308" r:id="rId20"/>
    <p:sldId id="311" r:id="rId21"/>
    <p:sldId id="312" r:id="rId22"/>
    <p:sldId id="314" r:id="rId23"/>
    <p:sldId id="315" r:id="rId24"/>
    <p:sldId id="282" r:id="rId25"/>
    <p:sldId id="316" r:id="rId26"/>
    <p:sldId id="317" r:id="rId27"/>
    <p:sldId id="318" r:id="rId28"/>
    <p:sldId id="319" r:id="rId29"/>
    <p:sldId id="320" r:id="rId30"/>
    <p:sldId id="321" r:id="rId31"/>
    <p:sldId id="322" r:id="rId32"/>
    <p:sldId id="324" r:id="rId33"/>
    <p:sldId id="325" r:id="rId34"/>
    <p:sldId id="326" r:id="rId35"/>
    <p:sldId id="327" r:id="rId36"/>
    <p:sldId id="291" r:id="rId37"/>
    <p:sldId id="292" r:id="rId38"/>
    <p:sldId id="295" r:id="rId39"/>
    <p:sldId id="296" r:id="rId40"/>
    <p:sldId id="297" r:id="rId4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3CACA"/>
          </a:solidFill>
        </a:fill>
      </a:tcStyle>
    </a:wholeTbl>
    <a:band2H>
      <a:tcTxStyle/>
      <a:tcStyle>
        <a:tcBdr/>
        <a:fill>
          <a:solidFill>
            <a:srgbClr val="F2E7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E5CB"/>
          </a:solidFill>
        </a:fill>
      </a:tcStyle>
    </a:wholeTbl>
    <a:band2H>
      <a:tcTxStyle/>
      <a:tcStyle>
        <a:tcBdr/>
        <a:fill>
          <a:solidFill>
            <a:srgbClr val="FAF3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1DE"/>
          </a:solidFill>
        </a:fill>
      </a:tcStyle>
    </a:wholeTbl>
    <a:band2H>
      <a:tcTxStyle/>
      <a:tcStyle>
        <a:tcBdr/>
        <a:fill>
          <a:solidFill>
            <a:srgbClr val="EFE9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2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1143000" y="685800"/>
            <a:ext cx="4572000" cy="3429000"/>
          </a:xfrm>
          <a:prstGeom prst="rect">
            <a:avLst/>
          </a:prstGeom>
        </p:spPr>
        <p:txBody>
          <a:bodyPr/>
          <a:lstStyle/>
          <a:p>
            <a:endParaRPr/>
          </a:p>
        </p:txBody>
      </p:sp>
      <p:sp>
        <p:nvSpPr>
          <p:cNvPr id="287" name="Shape 287"/>
          <p:cNvSpPr>
            <a:spLocks noGrp="1"/>
          </p:cNvSpPr>
          <p:nvPr>
            <p:ph type="body" sz="quarter" idx="1"/>
          </p:nvPr>
        </p:nvSpPr>
        <p:spPr>
          <a:xfrm>
            <a:off x="914400" y="4343400"/>
            <a:ext cx="5029200" cy="4114800"/>
          </a:xfrm>
          <a:prstGeom prst="rect">
            <a:avLst/>
          </a:prstGeom>
        </p:spPr>
        <p:txBody>
          <a:bodyPr/>
          <a:lstStyle/>
          <a:p>
            <a:endParaRPr/>
          </a:p>
        </p:txBody>
      </p:sp>
    </p:spTree>
  </p:cSld>
  <p:clrMap bg1="dk1" tx1="lt1" bg2="dk2" tx2="lt2" accent1="accent1" accent2="accent2" accent3="accent3" accent4="accent4" accent5="accent5" accent6="accent6" hlink="hlink" folHlink="folHlink"/>
  <p:notesStyle>
    <a:lvl1pPr defTabSz="457200" latinLnBrk="0">
      <a:defRPr sz="1200">
        <a:solidFill>
          <a:srgbClr val="FFFFFF"/>
        </a:solidFill>
        <a:latin typeface="+mj-lt"/>
        <a:ea typeface="+mj-ea"/>
        <a:cs typeface="+mj-cs"/>
        <a:sym typeface="Century Gothic"/>
      </a:defRPr>
    </a:lvl1pPr>
    <a:lvl2pPr indent="228600" defTabSz="457200" latinLnBrk="0">
      <a:defRPr sz="1200">
        <a:solidFill>
          <a:srgbClr val="FFFFFF"/>
        </a:solidFill>
        <a:latin typeface="+mj-lt"/>
        <a:ea typeface="+mj-ea"/>
        <a:cs typeface="+mj-cs"/>
        <a:sym typeface="Century Gothic"/>
      </a:defRPr>
    </a:lvl2pPr>
    <a:lvl3pPr indent="457200" defTabSz="457200" latinLnBrk="0">
      <a:defRPr sz="1200">
        <a:solidFill>
          <a:srgbClr val="FFFFFF"/>
        </a:solidFill>
        <a:latin typeface="+mj-lt"/>
        <a:ea typeface="+mj-ea"/>
        <a:cs typeface="+mj-cs"/>
        <a:sym typeface="Century Gothic"/>
      </a:defRPr>
    </a:lvl3pPr>
    <a:lvl4pPr indent="685800" defTabSz="457200" latinLnBrk="0">
      <a:defRPr sz="1200">
        <a:solidFill>
          <a:srgbClr val="FFFFFF"/>
        </a:solidFill>
        <a:latin typeface="+mj-lt"/>
        <a:ea typeface="+mj-ea"/>
        <a:cs typeface="+mj-cs"/>
        <a:sym typeface="Century Gothic"/>
      </a:defRPr>
    </a:lvl4pPr>
    <a:lvl5pPr indent="914400" defTabSz="457200" latinLnBrk="0">
      <a:defRPr sz="1200">
        <a:solidFill>
          <a:srgbClr val="FFFFFF"/>
        </a:solidFill>
        <a:latin typeface="+mj-lt"/>
        <a:ea typeface="+mj-ea"/>
        <a:cs typeface="+mj-cs"/>
        <a:sym typeface="Century Gothic"/>
      </a:defRPr>
    </a:lvl5pPr>
    <a:lvl6pPr indent="1143000" defTabSz="457200" latinLnBrk="0">
      <a:defRPr sz="1200">
        <a:solidFill>
          <a:srgbClr val="FFFFFF"/>
        </a:solidFill>
        <a:latin typeface="+mj-lt"/>
        <a:ea typeface="+mj-ea"/>
        <a:cs typeface="+mj-cs"/>
        <a:sym typeface="Century Gothic"/>
      </a:defRPr>
    </a:lvl6pPr>
    <a:lvl7pPr indent="1371600" defTabSz="457200" latinLnBrk="0">
      <a:defRPr sz="1200">
        <a:solidFill>
          <a:srgbClr val="FFFFFF"/>
        </a:solidFill>
        <a:latin typeface="+mj-lt"/>
        <a:ea typeface="+mj-ea"/>
        <a:cs typeface="+mj-cs"/>
        <a:sym typeface="Century Gothic"/>
      </a:defRPr>
    </a:lvl7pPr>
    <a:lvl8pPr indent="1600200" defTabSz="457200" latinLnBrk="0">
      <a:defRPr sz="1200">
        <a:solidFill>
          <a:srgbClr val="FFFFFF"/>
        </a:solidFill>
        <a:latin typeface="+mj-lt"/>
        <a:ea typeface="+mj-ea"/>
        <a:cs typeface="+mj-cs"/>
        <a:sym typeface="Century Gothic"/>
      </a:defRPr>
    </a:lvl8pPr>
    <a:lvl9pPr indent="1828800" defTabSz="457200" latinLnBrk="0">
      <a:defRPr sz="1200">
        <a:solidFill>
          <a:srgbClr val="FFFFFF"/>
        </a:solidFill>
        <a:latin typeface="+mj-lt"/>
        <a:ea typeface="+mj-ea"/>
        <a:cs typeface="+mj-cs"/>
        <a:sym typeface="Century Gothic"/>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7"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8"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9" name="Shape 19"/>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20"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21"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2" name="Shape 2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3" name="Shape 23"/>
          <p:cNvSpPr>
            <a:spLocks noGrp="1"/>
          </p:cNvSpPr>
          <p:nvPr>
            <p:ph type="title"/>
          </p:nvPr>
        </p:nvSpPr>
        <p:spPr>
          <a:xfrm>
            <a:off x="1154954" y="1447800"/>
            <a:ext cx="8825660" cy="3329581"/>
          </a:xfrm>
          <a:prstGeom prst="rect">
            <a:avLst/>
          </a:prstGeom>
          <a:extLst>
            <a:ext uri="{C572A759-6A51-4108-AA02-DFA0A04FC94B}">
              <ma14:wrappingTextBoxFlag xmlns="" xmlns:ma14="http://schemas.microsoft.com/office/mac/drawingml/2011/main" val="1"/>
            </a:ext>
          </a:extLst>
        </p:spPr>
        <p:txBody>
          <a:bodyPr anchor="b">
            <a:normAutofit/>
          </a:bodyPr>
          <a:lstStyle>
            <a:lvl1pPr>
              <a:defRPr sz="7200"/>
            </a:lvl1pPr>
          </a:lstStyle>
          <a:p>
            <a:r>
              <a:t>Click to edit Master title style</a:t>
            </a:r>
          </a:p>
        </p:txBody>
      </p:sp>
      <p:sp>
        <p:nvSpPr>
          <p:cNvPr id="24" name="Shape 24"/>
          <p:cNvSpPr>
            <a:spLocks noGrp="1"/>
          </p:cNvSpPr>
          <p:nvPr>
            <p:ph type="body" sz="quarter" idx="1"/>
          </p:nvPr>
        </p:nvSpPr>
        <p:spPr>
          <a:xfrm>
            <a:off x="1154954" y="4777380"/>
            <a:ext cx="8825660" cy="861421"/>
          </a:xfrm>
          <a:prstGeom prst="rect">
            <a:avLst/>
          </a:prstGeom>
          <a:extLst>
            <a:ext uri="{C572A759-6A51-4108-AA02-DFA0A04FC94B}">
              <ma14:wrappingTextBoxFlag xmlns="" xmlns:ma14="http://schemas.microsoft.com/office/mac/drawingml/2011/main" val="1"/>
            </a:ext>
          </a:extLst>
        </p:spPr>
        <p:txBody>
          <a:bodyPr/>
          <a:lstStyle>
            <a:lvl1pPr marL="0" indent="0">
              <a:buClrTx/>
              <a:buSzTx/>
              <a:buFontTx/>
              <a:buNone/>
              <a:defRPr cap="all">
                <a:solidFill>
                  <a:srgbClr val="8AD0D6"/>
                </a:solidFill>
              </a:defRPr>
            </a:lvl1pPr>
          </a:lstStyle>
          <a:p>
            <a:r>
              <a:t>Click to edit Master subtitle style</a:t>
            </a:r>
          </a:p>
        </p:txBody>
      </p:sp>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pic>
        <p:nvPicPr>
          <p:cNvPr id="177"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78"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79" name="Shape 179"/>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80"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81"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182" name="Shape 18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183" name="Shape 183"/>
          <p:cNvSpPr>
            <a:spLocks noGrp="1"/>
          </p:cNvSpPr>
          <p:nvPr>
            <p:ph type="title"/>
          </p:nvPr>
        </p:nvSpPr>
        <p:spPr>
          <a:xfrm>
            <a:off x="1574800" y="1447800"/>
            <a:ext cx="7999316" cy="2323375"/>
          </a:xfrm>
          <a:prstGeom prst="rect">
            <a:avLst/>
          </a:prstGeom>
          <a:extLst>
            <a:ext uri="{C572A759-6A51-4108-AA02-DFA0A04FC94B}">
              <ma14:wrappingTextBoxFlag xmlns="" xmlns:ma14="http://schemas.microsoft.com/office/mac/drawingml/2011/main" val="1"/>
            </a:ext>
          </a:extLst>
        </p:spPr>
        <p:txBody>
          <a:bodyPr>
            <a:normAutofit/>
          </a:bodyPr>
          <a:lstStyle>
            <a:lvl1pPr>
              <a:defRPr sz="4800"/>
            </a:lvl1pPr>
          </a:lstStyle>
          <a:p>
            <a:r>
              <a:t>Click to edit Master title style</a:t>
            </a:r>
          </a:p>
        </p:txBody>
      </p:sp>
      <p:sp>
        <p:nvSpPr>
          <p:cNvPr id="184" name="Shape 184"/>
          <p:cNvSpPr>
            <a:spLocks noGrp="1"/>
          </p:cNvSpPr>
          <p:nvPr>
            <p:ph type="body" sz="quarter" idx="1"/>
          </p:nvPr>
        </p:nvSpPr>
        <p:spPr>
          <a:xfrm>
            <a:off x="1930400" y="3771174"/>
            <a:ext cx="7279649" cy="342175"/>
          </a:xfrm>
          <a:prstGeom prst="rect">
            <a:avLst/>
          </a:prstGeom>
          <a:extLst>
            <a:ext uri="{C572A759-6A51-4108-AA02-DFA0A04FC94B}">
              <ma14:wrappingTextBoxFlag xmlns="" xmlns:ma14="http://schemas.microsoft.com/office/mac/drawingml/2011/main" val="1"/>
            </a:ext>
          </a:extLst>
        </p:spPr>
        <p:txBody>
          <a:bodyPr/>
          <a:lstStyle>
            <a:lvl1pPr marL="0" indent="0">
              <a:buClrTx/>
              <a:buSzTx/>
              <a:buFontTx/>
              <a:buNone/>
              <a:defRPr sz="1400" cap="small">
                <a:solidFill>
                  <a:srgbClr val="8AD0D6"/>
                </a:solidFill>
              </a:defRPr>
            </a:lvl1pPr>
          </a:lstStyle>
          <a:p>
            <a:r>
              <a:t>Edit Master text styles</a:t>
            </a:r>
          </a:p>
        </p:txBody>
      </p:sp>
      <p:sp>
        <p:nvSpPr>
          <p:cNvPr id="185" name="Shape 185"/>
          <p:cNvSpPr>
            <a:spLocks noGrp="1"/>
          </p:cNvSpPr>
          <p:nvPr>
            <p:ph type="body" sz="quarter" idx="13"/>
          </p:nvPr>
        </p:nvSpPr>
        <p:spPr>
          <a:xfrm>
            <a:off x="1154954" y="4350656"/>
            <a:ext cx="8825660" cy="1676401"/>
          </a:xfrm>
          <a:prstGeom prst="rect">
            <a:avLst/>
          </a:prstGeom>
        </p:spPr>
        <p:txBody>
          <a:bodyPr anchor="ctr"/>
          <a:lstStyle/>
          <a:p>
            <a:pPr marL="0" indent="0">
              <a:buClrTx/>
              <a:buSzTx/>
              <a:buFontTx/>
              <a:buNone/>
              <a:defRPr sz="1800"/>
            </a:pPr>
            <a:endParaRPr/>
          </a:p>
        </p:txBody>
      </p:sp>
      <p:sp>
        <p:nvSpPr>
          <p:cNvPr id="186" name="Shape 186"/>
          <p:cNvSpPr/>
          <p:nvPr/>
        </p:nvSpPr>
        <p:spPr>
          <a:xfrm>
            <a:off x="898294" y="971252"/>
            <a:ext cx="801913" cy="181875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12200">
                <a:solidFill>
                  <a:srgbClr val="8AD0D6"/>
                </a:solidFill>
                <a:latin typeface="Arial"/>
                <a:ea typeface="Arial"/>
                <a:cs typeface="Arial"/>
                <a:sym typeface="Arial"/>
              </a:defRPr>
            </a:lvl1pPr>
          </a:lstStyle>
          <a:p>
            <a:r>
              <a:t>“</a:t>
            </a:r>
          </a:p>
        </p:txBody>
      </p:sp>
      <p:sp>
        <p:nvSpPr>
          <p:cNvPr id="187" name="Shape 187"/>
          <p:cNvSpPr/>
          <p:nvPr/>
        </p:nvSpPr>
        <p:spPr>
          <a:xfrm>
            <a:off x="9330490" y="2613786"/>
            <a:ext cx="801913" cy="181875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12200">
                <a:solidFill>
                  <a:srgbClr val="8AD0D6"/>
                </a:solidFill>
                <a:latin typeface="Arial"/>
                <a:ea typeface="Arial"/>
                <a:cs typeface="Arial"/>
                <a:sym typeface="Arial"/>
              </a:defRPr>
            </a:lvl1pPr>
          </a:lstStyle>
          <a:p>
            <a:r>
              <a:t>”</a:t>
            </a:r>
          </a:p>
        </p:txBody>
      </p:sp>
      <p:sp>
        <p:nvSpPr>
          <p:cNvPr id="188" name="Shape 1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pic>
        <p:nvPicPr>
          <p:cNvPr id="195"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96"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97" name="Shape 197"/>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98"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99"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00" name="Shape 200"/>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01" name="Shape 201"/>
          <p:cNvSpPr>
            <a:spLocks noGrp="1"/>
          </p:cNvSpPr>
          <p:nvPr>
            <p:ph type="title"/>
          </p:nvPr>
        </p:nvSpPr>
        <p:spPr>
          <a:xfrm>
            <a:off x="1154954" y="3124200"/>
            <a:ext cx="8825660" cy="1653181"/>
          </a:xfrm>
          <a:prstGeom prst="rect">
            <a:avLst/>
          </a:prstGeom>
          <a:extLst>
            <a:ext uri="{C572A759-6A51-4108-AA02-DFA0A04FC94B}">
              <ma14:wrappingTextBoxFlag xmlns="" xmlns:ma14="http://schemas.microsoft.com/office/mac/drawingml/2011/main" val="1"/>
            </a:ext>
          </a:extLst>
        </p:spPr>
        <p:txBody>
          <a:bodyPr anchor="b">
            <a:normAutofit/>
          </a:bodyPr>
          <a:lstStyle>
            <a:lvl1pPr>
              <a:defRPr sz="4000"/>
            </a:lvl1pPr>
          </a:lstStyle>
          <a:p>
            <a:r>
              <a:t>Click to edit Master title style</a:t>
            </a:r>
          </a:p>
        </p:txBody>
      </p:sp>
      <p:sp>
        <p:nvSpPr>
          <p:cNvPr id="202" name="Shape 202"/>
          <p:cNvSpPr>
            <a:spLocks noGrp="1"/>
          </p:cNvSpPr>
          <p:nvPr>
            <p:ph type="body" sz="quarter" idx="1"/>
          </p:nvPr>
        </p:nvSpPr>
        <p:spPr>
          <a:xfrm>
            <a:off x="1154954" y="4777380"/>
            <a:ext cx="8825659" cy="860401"/>
          </a:xfrm>
          <a:prstGeom prst="rect">
            <a:avLst/>
          </a:prstGeom>
          <a:extLst>
            <a:ext uri="{C572A759-6A51-4108-AA02-DFA0A04FC94B}">
              <ma14:wrappingTextBoxFlag xmlns="" xmlns:ma14="http://schemas.microsoft.com/office/mac/drawingml/2011/main" val="1"/>
            </a:ext>
          </a:extLst>
        </p:spPr>
        <p:txBody>
          <a:bodyPr/>
          <a:lstStyle>
            <a:lvl1pPr marL="0" indent="0">
              <a:buClrTx/>
              <a:buSzTx/>
              <a:buFontTx/>
              <a:buNone/>
              <a:defRPr>
                <a:solidFill>
                  <a:srgbClr val="8AD0D6"/>
                </a:solidFill>
              </a:defRPr>
            </a:lvl1pPr>
          </a:lstStyle>
          <a:p>
            <a:r>
              <a:t>Edit Master text styles</a:t>
            </a:r>
          </a:p>
        </p:txBody>
      </p:sp>
      <p:sp>
        <p:nvSpPr>
          <p:cNvPr id="203" name="Shape 2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3 Column">
    <p:spTree>
      <p:nvGrpSpPr>
        <p:cNvPr id="1" name=""/>
        <p:cNvGrpSpPr/>
        <p:nvPr/>
      </p:nvGrpSpPr>
      <p:grpSpPr>
        <a:xfrm>
          <a:off x="0" y="0"/>
          <a:ext cx="0" cy="0"/>
          <a:chOff x="0" y="0"/>
          <a:chExt cx="0" cy="0"/>
        </a:xfrm>
      </p:grpSpPr>
      <p:pic>
        <p:nvPicPr>
          <p:cNvPr id="210"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211"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212" name="Shape 212"/>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213"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214"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15" name="Shape 215"/>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16" name="Shape 216"/>
          <p:cNvSpPr>
            <a:spLocks noGrp="1"/>
          </p:cNvSpPr>
          <p:nvPr>
            <p:ph type="title"/>
          </p:nvPr>
        </p:nvSpPr>
        <p:spPr>
          <a:xfrm>
            <a:off x="646110" y="452718"/>
            <a:ext cx="9404724" cy="1400531"/>
          </a:xfrm>
          <a:prstGeom prst="rect">
            <a:avLst/>
          </a:prstGeom>
          <a:extLst>
            <a:ext uri="{C572A759-6A51-4108-AA02-DFA0A04FC94B}">
              <ma14:wrappingTextBoxFlag xmlns="" xmlns:ma14="http://schemas.microsoft.com/office/mac/drawingml/2011/main" val="1"/>
            </a:ext>
          </a:extLst>
        </p:spPr>
        <p:txBody>
          <a:bodyPr>
            <a:normAutofit/>
          </a:bodyPr>
          <a:lstStyle/>
          <a:p>
            <a:r>
              <a:t>Click to edit Master title style</a:t>
            </a:r>
          </a:p>
        </p:txBody>
      </p:sp>
      <p:sp>
        <p:nvSpPr>
          <p:cNvPr id="217" name="Shape 217"/>
          <p:cNvSpPr>
            <a:spLocks noGrp="1"/>
          </p:cNvSpPr>
          <p:nvPr>
            <p:ph type="body" sz="quarter" idx="1"/>
          </p:nvPr>
        </p:nvSpPr>
        <p:spPr>
          <a:xfrm>
            <a:off x="632946" y="1981200"/>
            <a:ext cx="2946868" cy="576263"/>
          </a:xfrm>
          <a:prstGeom prst="rect">
            <a:avLst/>
          </a:prstGeom>
          <a:extLst>
            <a:ext uri="{C572A759-6A51-4108-AA02-DFA0A04FC94B}">
              <ma14:wrappingTextBoxFlag xmlns="" xmlns:ma14="http://schemas.microsoft.com/office/mac/drawingml/2011/main" val="1"/>
            </a:ext>
          </a:extLst>
        </p:spPr>
        <p:txBody>
          <a:bodyPr anchor="b"/>
          <a:lstStyle>
            <a:lvl1pPr marL="0" indent="0">
              <a:buClrTx/>
              <a:buSzTx/>
              <a:buFontTx/>
              <a:buNone/>
              <a:defRPr sz="2400">
                <a:solidFill>
                  <a:srgbClr val="8AD0D6"/>
                </a:solidFill>
              </a:defRPr>
            </a:lvl1pPr>
          </a:lstStyle>
          <a:p>
            <a:r>
              <a:t>Edit Master text styles</a:t>
            </a:r>
          </a:p>
        </p:txBody>
      </p:sp>
      <p:sp>
        <p:nvSpPr>
          <p:cNvPr id="218" name="Shape 218"/>
          <p:cNvSpPr>
            <a:spLocks noGrp="1"/>
          </p:cNvSpPr>
          <p:nvPr>
            <p:ph type="body" sz="quarter" idx="13"/>
          </p:nvPr>
        </p:nvSpPr>
        <p:spPr>
          <a:xfrm>
            <a:off x="652462" y="2667000"/>
            <a:ext cx="2927351" cy="3589338"/>
          </a:xfrm>
          <a:prstGeom prst="rect">
            <a:avLst/>
          </a:prstGeom>
        </p:spPr>
        <p:txBody>
          <a:bodyPr/>
          <a:lstStyle/>
          <a:p>
            <a:pPr marL="0" indent="0">
              <a:buClrTx/>
              <a:buSzTx/>
              <a:buFontTx/>
              <a:buNone/>
              <a:defRPr sz="1400"/>
            </a:pPr>
            <a:endParaRPr/>
          </a:p>
        </p:txBody>
      </p:sp>
      <p:sp>
        <p:nvSpPr>
          <p:cNvPr id="219" name="Shape 219"/>
          <p:cNvSpPr>
            <a:spLocks noGrp="1"/>
          </p:cNvSpPr>
          <p:nvPr>
            <p:ph type="body" sz="quarter" idx="14"/>
          </p:nvPr>
        </p:nvSpPr>
        <p:spPr>
          <a:xfrm>
            <a:off x="3883659" y="1981199"/>
            <a:ext cx="2936242" cy="576264"/>
          </a:xfrm>
          <a:prstGeom prst="rect">
            <a:avLst/>
          </a:prstGeom>
        </p:spPr>
        <p:txBody>
          <a:bodyPr anchor="b"/>
          <a:lstStyle/>
          <a:p>
            <a:pPr marL="0" indent="0">
              <a:buClrTx/>
              <a:buSzTx/>
              <a:buFontTx/>
              <a:buNone/>
              <a:defRPr sz="2400">
                <a:solidFill>
                  <a:srgbClr val="8AD0D6"/>
                </a:solidFill>
              </a:defRPr>
            </a:pPr>
            <a:endParaRPr/>
          </a:p>
        </p:txBody>
      </p:sp>
      <p:sp>
        <p:nvSpPr>
          <p:cNvPr id="220" name="Shape 220"/>
          <p:cNvSpPr>
            <a:spLocks noGrp="1"/>
          </p:cNvSpPr>
          <p:nvPr>
            <p:ph type="body" sz="quarter" idx="15"/>
          </p:nvPr>
        </p:nvSpPr>
        <p:spPr>
          <a:xfrm>
            <a:off x="3873105" y="2667000"/>
            <a:ext cx="2946795" cy="3589338"/>
          </a:xfrm>
          <a:prstGeom prst="rect">
            <a:avLst/>
          </a:prstGeom>
        </p:spPr>
        <p:txBody>
          <a:bodyPr/>
          <a:lstStyle/>
          <a:p>
            <a:pPr marL="0" indent="0">
              <a:buClrTx/>
              <a:buSzTx/>
              <a:buFontTx/>
              <a:buNone/>
              <a:defRPr sz="1400"/>
            </a:pPr>
            <a:endParaRPr/>
          </a:p>
        </p:txBody>
      </p:sp>
      <p:sp>
        <p:nvSpPr>
          <p:cNvPr id="221" name="Shape 221"/>
          <p:cNvSpPr>
            <a:spLocks noGrp="1"/>
          </p:cNvSpPr>
          <p:nvPr>
            <p:ph type="body" sz="quarter" idx="16"/>
          </p:nvPr>
        </p:nvSpPr>
        <p:spPr>
          <a:xfrm>
            <a:off x="7124699" y="1981199"/>
            <a:ext cx="2932115" cy="576264"/>
          </a:xfrm>
          <a:prstGeom prst="rect">
            <a:avLst/>
          </a:prstGeom>
        </p:spPr>
        <p:txBody>
          <a:bodyPr anchor="b"/>
          <a:lstStyle/>
          <a:p>
            <a:pPr marL="0" indent="0">
              <a:buClrTx/>
              <a:buSzTx/>
              <a:buFontTx/>
              <a:buNone/>
              <a:defRPr sz="2400">
                <a:solidFill>
                  <a:srgbClr val="8AD0D6"/>
                </a:solidFill>
              </a:defRPr>
            </a:pPr>
            <a:endParaRPr/>
          </a:p>
        </p:txBody>
      </p:sp>
      <p:sp>
        <p:nvSpPr>
          <p:cNvPr id="222" name="Shape 222"/>
          <p:cNvSpPr>
            <a:spLocks noGrp="1"/>
          </p:cNvSpPr>
          <p:nvPr>
            <p:ph type="body" sz="quarter" idx="17"/>
          </p:nvPr>
        </p:nvSpPr>
        <p:spPr>
          <a:xfrm>
            <a:off x="7124699" y="2667000"/>
            <a:ext cx="2932115" cy="3589338"/>
          </a:xfrm>
          <a:prstGeom prst="rect">
            <a:avLst/>
          </a:prstGeom>
        </p:spPr>
        <p:txBody>
          <a:bodyPr/>
          <a:lstStyle/>
          <a:p>
            <a:pPr marL="0" indent="0">
              <a:buClrTx/>
              <a:buSzTx/>
              <a:buFontTx/>
              <a:buNone/>
              <a:defRPr sz="1400"/>
            </a:pPr>
            <a:endParaRPr/>
          </a:p>
        </p:txBody>
      </p:sp>
      <p:sp>
        <p:nvSpPr>
          <p:cNvPr id="223" name="Shape 223"/>
          <p:cNvSpPr/>
          <p:nvPr/>
        </p:nvSpPr>
        <p:spPr>
          <a:xfrm flipH="1">
            <a:off x="3726141" y="2133600"/>
            <a:ext cx="1" cy="3962401"/>
          </a:xfrm>
          <a:prstGeom prst="line">
            <a:avLst/>
          </a:prstGeom>
          <a:ln w="12700" cap="rnd">
            <a:solidFill>
              <a:srgbClr val="8AD0D6">
                <a:alpha val="40000"/>
              </a:srgbClr>
            </a:solidFill>
          </a:ln>
        </p:spPr>
        <p:txBody>
          <a:bodyPr lIns="45719" rIns="45719"/>
          <a:lstStyle/>
          <a:p>
            <a:pPr>
              <a:defRPr>
                <a:solidFill>
                  <a:srgbClr val="FFFFFF"/>
                </a:solidFill>
              </a:defRPr>
            </a:pPr>
            <a:endParaRPr/>
          </a:p>
        </p:txBody>
      </p:sp>
      <p:sp>
        <p:nvSpPr>
          <p:cNvPr id="224" name="Shape 224"/>
          <p:cNvSpPr/>
          <p:nvPr/>
        </p:nvSpPr>
        <p:spPr>
          <a:xfrm flipH="1">
            <a:off x="6962226" y="2133600"/>
            <a:ext cx="1" cy="3966883"/>
          </a:xfrm>
          <a:prstGeom prst="line">
            <a:avLst/>
          </a:prstGeom>
          <a:ln w="12700" cap="rnd">
            <a:solidFill>
              <a:srgbClr val="8AD0D6">
                <a:alpha val="40000"/>
              </a:srgbClr>
            </a:solidFill>
          </a:ln>
        </p:spPr>
        <p:txBody>
          <a:bodyPr lIns="45719" rIns="45719"/>
          <a:lstStyle/>
          <a:p>
            <a:pPr>
              <a:defRPr>
                <a:solidFill>
                  <a:srgbClr val="FFFFFF"/>
                </a:solidFill>
              </a:defRPr>
            </a:pPr>
            <a:endParaRPr/>
          </a:p>
        </p:txBody>
      </p:sp>
      <p:sp>
        <p:nvSpPr>
          <p:cNvPr id="225" name="Shape 2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 Picture Column">
    <p:spTree>
      <p:nvGrpSpPr>
        <p:cNvPr id="1" name=""/>
        <p:cNvGrpSpPr/>
        <p:nvPr/>
      </p:nvGrpSpPr>
      <p:grpSpPr>
        <a:xfrm>
          <a:off x="0" y="0"/>
          <a:ext cx="0" cy="0"/>
          <a:chOff x="0" y="0"/>
          <a:chExt cx="0" cy="0"/>
        </a:xfrm>
      </p:grpSpPr>
      <p:pic>
        <p:nvPicPr>
          <p:cNvPr id="23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23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234" name="Shape 23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23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23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37" name="Shape 23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38" name="Shape 238"/>
          <p:cNvSpPr>
            <a:spLocks noGrp="1"/>
          </p:cNvSpPr>
          <p:nvPr>
            <p:ph type="title"/>
          </p:nvPr>
        </p:nvSpPr>
        <p:spPr>
          <a:xfrm>
            <a:off x="646110" y="452718"/>
            <a:ext cx="9404724" cy="1400531"/>
          </a:xfrm>
          <a:prstGeom prst="rect">
            <a:avLst/>
          </a:prstGeom>
          <a:extLst>
            <a:ext uri="{C572A759-6A51-4108-AA02-DFA0A04FC94B}">
              <ma14:wrappingTextBoxFlag xmlns="" xmlns:ma14="http://schemas.microsoft.com/office/mac/drawingml/2011/main" val="1"/>
            </a:ext>
          </a:extLst>
        </p:spPr>
        <p:txBody>
          <a:bodyPr>
            <a:normAutofit/>
          </a:bodyPr>
          <a:lstStyle/>
          <a:p>
            <a:r>
              <a:t>Click to edit Master title style</a:t>
            </a:r>
          </a:p>
        </p:txBody>
      </p:sp>
      <p:sp>
        <p:nvSpPr>
          <p:cNvPr id="239" name="Shape 239"/>
          <p:cNvSpPr>
            <a:spLocks noGrp="1"/>
          </p:cNvSpPr>
          <p:nvPr>
            <p:ph type="body" sz="quarter" idx="1"/>
          </p:nvPr>
        </p:nvSpPr>
        <p:spPr>
          <a:xfrm>
            <a:off x="652462" y="4250949"/>
            <a:ext cx="2940051" cy="576263"/>
          </a:xfrm>
          <a:prstGeom prst="rect">
            <a:avLst/>
          </a:prstGeom>
          <a:extLst>
            <a:ext uri="{C572A759-6A51-4108-AA02-DFA0A04FC94B}">
              <ma14:wrappingTextBoxFlag xmlns="" xmlns:ma14="http://schemas.microsoft.com/office/mac/drawingml/2011/main" val="1"/>
            </a:ext>
          </a:extLst>
        </p:spPr>
        <p:txBody>
          <a:bodyPr anchor="b"/>
          <a:lstStyle>
            <a:lvl1pPr marL="0" indent="0">
              <a:buClrTx/>
              <a:buSzTx/>
              <a:buFontTx/>
              <a:buNone/>
              <a:defRPr sz="2400">
                <a:solidFill>
                  <a:srgbClr val="8AD0D6"/>
                </a:solidFill>
              </a:defRPr>
            </a:lvl1pPr>
          </a:lstStyle>
          <a:p>
            <a:r>
              <a:t>Edit Master text styles</a:t>
            </a:r>
          </a:p>
        </p:txBody>
      </p:sp>
      <p:sp>
        <p:nvSpPr>
          <p:cNvPr id="240" name="Shape 240"/>
          <p:cNvSpPr>
            <a:spLocks noGrp="1"/>
          </p:cNvSpPr>
          <p:nvPr>
            <p:ph type="pic" sz="quarter" idx="13"/>
          </p:nvPr>
        </p:nvSpPr>
        <p:spPr>
          <a:xfrm>
            <a:off x="652462" y="2209800"/>
            <a:ext cx="2940051" cy="1524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241" name="Shape 241"/>
          <p:cNvSpPr>
            <a:spLocks noGrp="1"/>
          </p:cNvSpPr>
          <p:nvPr>
            <p:ph type="body" sz="quarter" idx="14"/>
          </p:nvPr>
        </p:nvSpPr>
        <p:spPr>
          <a:xfrm>
            <a:off x="652462" y="4827211"/>
            <a:ext cx="2940051" cy="659190"/>
          </a:xfrm>
          <a:prstGeom prst="rect">
            <a:avLst/>
          </a:prstGeom>
        </p:spPr>
        <p:txBody>
          <a:bodyPr/>
          <a:lstStyle/>
          <a:p>
            <a:pPr marL="0" indent="0">
              <a:buClrTx/>
              <a:buSzTx/>
              <a:buFontTx/>
              <a:buNone/>
              <a:defRPr sz="1400"/>
            </a:pPr>
            <a:endParaRPr/>
          </a:p>
        </p:txBody>
      </p:sp>
      <p:sp>
        <p:nvSpPr>
          <p:cNvPr id="242" name="Shape 242"/>
          <p:cNvSpPr>
            <a:spLocks noGrp="1"/>
          </p:cNvSpPr>
          <p:nvPr>
            <p:ph type="body" sz="quarter" idx="15"/>
          </p:nvPr>
        </p:nvSpPr>
        <p:spPr>
          <a:xfrm>
            <a:off x="3889375" y="4250949"/>
            <a:ext cx="2930525" cy="576263"/>
          </a:xfrm>
          <a:prstGeom prst="rect">
            <a:avLst/>
          </a:prstGeom>
        </p:spPr>
        <p:txBody>
          <a:bodyPr anchor="b"/>
          <a:lstStyle/>
          <a:p>
            <a:pPr marL="0" indent="0">
              <a:buClrTx/>
              <a:buSzTx/>
              <a:buFontTx/>
              <a:buNone/>
              <a:defRPr sz="2400">
                <a:solidFill>
                  <a:srgbClr val="8AD0D6"/>
                </a:solidFill>
              </a:defRPr>
            </a:pPr>
            <a:endParaRPr/>
          </a:p>
        </p:txBody>
      </p:sp>
      <p:sp>
        <p:nvSpPr>
          <p:cNvPr id="243" name="Shape 243"/>
          <p:cNvSpPr>
            <a:spLocks noGrp="1"/>
          </p:cNvSpPr>
          <p:nvPr>
            <p:ph type="pic" sz="quarter" idx="16"/>
          </p:nvPr>
        </p:nvSpPr>
        <p:spPr>
          <a:xfrm>
            <a:off x="3889373" y="2209800"/>
            <a:ext cx="2930526" cy="1524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244" name="Shape 244"/>
          <p:cNvSpPr>
            <a:spLocks noGrp="1"/>
          </p:cNvSpPr>
          <p:nvPr>
            <p:ph type="body" sz="quarter" idx="17"/>
          </p:nvPr>
        </p:nvSpPr>
        <p:spPr>
          <a:xfrm>
            <a:off x="3888021" y="4827210"/>
            <a:ext cx="2934407" cy="659189"/>
          </a:xfrm>
          <a:prstGeom prst="rect">
            <a:avLst/>
          </a:prstGeom>
        </p:spPr>
        <p:txBody>
          <a:bodyPr/>
          <a:lstStyle/>
          <a:p>
            <a:pPr marL="0" indent="0">
              <a:buClrTx/>
              <a:buSzTx/>
              <a:buFontTx/>
              <a:buNone/>
              <a:defRPr sz="1400"/>
            </a:pPr>
            <a:endParaRPr/>
          </a:p>
        </p:txBody>
      </p:sp>
      <p:sp>
        <p:nvSpPr>
          <p:cNvPr id="245" name="Shape 245"/>
          <p:cNvSpPr>
            <a:spLocks noGrp="1"/>
          </p:cNvSpPr>
          <p:nvPr>
            <p:ph type="body" sz="quarter" idx="18"/>
          </p:nvPr>
        </p:nvSpPr>
        <p:spPr>
          <a:xfrm>
            <a:off x="7124699" y="4250949"/>
            <a:ext cx="2932115" cy="576263"/>
          </a:xfrm>
          <a:prstGeom prst="rect">
            <a:avLst/>
          </a:prstGeom>
        </p:spPr>
        <p:txBody>
          <a:bodyPr anchor="b"/>
          <a:lstStyle/>
          <a:p>
            <a:pPr marL="0" indent="0">
              <a:buClrTx/>
              <a:buSzTx/>
              <a:buFontTx/>
              <a:buNone/>
              <a:defRPr sz="2400">
                <a:solidFill>
                  <a:srgbClr val="8AD0D6"/>
                </a:solidFill>
              </a:defRPr>
            </a:pPr>
            <a:endParaRPr/>
          </a:p>
        </p:txBody>
      </p:sp>
      <p:sp>
        <p:nvSpPr>
          <p:cNvPr id="246" name="Shape 246"/>
          <p:cNvSpPr>
            <a:spLocks noGrp="1"/>
          </p:cNvSpPr>
          <p:nvPr>
            <p:ph type="pic" sz="quarter" idx="19"/>
          </p:nvPr>
        </p:nvSpPr>
        <p:spPr>
          <a:xfrm>
            <a:off x="7124699" y="2209800"/>
            <a:ext cx="2932114" cy="1524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247" name="Shape 247"/>
          <p:cNvSpPr>
            <a:spLocks noGrp="1"/>
          </p:cNvSpPr>
          <p:nvPr>
            <p:ph type="body" sz="quarter" idx="20"/>
          </p:nvPr>
        </p:nvSpPr>
        <p:spPr>
          <a:xfrm>
            <a:off x="7124575" y="4827208"/>
            <a:ext cx="2935998" cy="659190"/>
          </a:xfrm>
          <a:prstGeom prst="rect">
            <a:avLst/>
          </a:prstGeom>
        </p:spPr>
        <p:txBody>
          <a:bodyPr/>
          <a:lstStyle/>
          <a:p>
            <a:pPr marL="0" indent="0">
              <a:buClrTx/>
              <a:buSzTx/>
              <a:buFontTx/>
              <a:buNone/>
              <a:defRPr sz="1400"/>
            </a:pPr>
            <a:endParaRPr/>
          </a:p>
        </p:txBody>
      </p:sp>
      <p:sp>
        <p:nvSpPr>
          <p:cNvPr id="248" name="Shape 248"/>
          <p:cNvSpPr/>
          <p:nvPr/>
        </p:nvSpPr>
        <p:spPr>
          <a:xfrm flipH="1">
            <a:off x="3726141" y="2133600"/>
            <a:ext cx="1" cy="3962401"/>
          </a:xfrm>
          <a:prstGeom prst="line">
            <a:avLst/>
          </a:prstGeom>
          <a:ln w="12700" cap="rnd">
            <a:solidFill>
              <a:srgbClr val="8AD0D6">
                <a:alpha val="40000"/>
              </a:srgbClr>
            </a:solidFill>
          </a:ln>
        </p:spPr>
        <p:txBody>
          <a:bodyPr lIns="45719" rIns="45719"/>
          <a:lstStyle/>
          <a:p>
            <a:pPr>
              <a:defRPr>
                <a:solidFill>
                  <a:srgbClr val="FFFFFF"/>
                </a:solidFill>
              </a:defRPr>
            </a:pPr>
            <a:endParaRPr/>
          </a:p>
        </p:txBody>
      </p:sp>
      <p:sp>
        <p:nvSpPr>
          <p:cNvPr id="249" name="Shape 249"/>
          <p:cNvSpPr/>
          <p:nvPr/>
        </p:nvSpPr>
        <p:spPr>
          <a:xfrm flipH="1">
            <a:off x="6962226" y="2133600"/>
            <a:ext cx="1" cy="3966883"/>
          </a:xfrm>
          <a:prstGeom prst="line">
            <a:avLst/>
          </a:prstGeom>
          <a:ln w="12700" cap="rnd">
            <a:solidFill>
              <a:srgbClr val="8AD0D6">
                <a:alpha val="40000"/>
              </a:srgbClr>
            </a:solidFill>
          </a:ln>
        </p:spPr>
        <p:txBody>
          <a:bodyPr lIns="45719" rIns="45719"/>
          <a:lstStyle/>
          <a:p>
            <a:pPr>
              <a:defRPr>
                <a:solidFill>
                  <a:srgbClr val="FFFFFF"/>
                </a:solidFill>
              </a:defRPr>
            </a:pPr>
            <a:endParaRPr/>
          </a:p>
        </p:txBody>
      </p:sp>
      <p:sp>
        <p:nvSpPr>
          <p:cNvPr id="250" name="Shape 2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257"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258"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259" name="Shape 259"/>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260"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261"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62" name="Shape 26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63" name="Shape 263"/>
          <p:cNvSpPr>
            <a:spLocks noGrp="1"/>
          </p:cNvSpPr>
          <p:nvPr>
            <p:ph type="title"/>
          </p:nvPr>
        </p:nvSpPr>
        <p:spPr>
          <a:xfrm>
            <a:off x="646110" y="452718"/>
            <a:ext cx="9404724" cy="1400531"/>
          </a:xfrm>
          <a:prstGeom prst="rect">
            <a:avLst/>
          </a:prstGeom>
          <a:extLst>
            <a:ext uri="{C572A759-6A51-4108-AA02-DFA0A04FC94B}">
              <ma14:wrappingTextBoxFlag xmlns="" xmlns:ma14="http://schemas.microsoft.com/office/mac/drawingml/2011/main" val="1"/>
            </a:ext>
          </a:extLst>
        </p:spPr>
        <p:txBody>
          <a:bodyPr>
            <a:normAutofit/>
          </a:bodyPr>
          <a:lstStyle/>
          <a:p>
            <a:r>
              <a:t>Click to edit Master title style</a:t>
            </a:r>
          </a:p>
        </p:txBody>
      </p:sp>
      <p:sp>
        <p:nvSpPr>
          <p:cNvPr id="264" name="Shape 264"/>
          <p:cNvSpPr>
            <a:spLocks noGrp="1"/>
          </p:cNvSpPr>
          <p:nvPr>
            <p:ph type="body" idx="1"/>
          </p:nvPr>
        </p:nvSpPr>
        <p:spPr>
          <a:xfrm>
            <a:off x="1103312" y="2052917"/>
            <a:ext cx="8946541" cy="4195483"/>
          </a:xfrm>
          <a:prstGeom prst="rect">
            <a:avLst/>
          </a:prstGeom>
          <a:extLst>
            <a:ext uri="{C572A759-6A51-4108-AA02-DFA0A04FC94B}">
              <ma14:wrappingTextBoxFlag xmlns="" xmlns:ma14="http://schemas.microsoft.com/office/mac/drawingml/2011/main" val="1"/>
            </a:ext>
          </a:extLst>
        </p:spPr>
        <p:txBody>
          <a:bodyPr/>
          <a:lstStyle/>
          <a:p>
            <a:r>
              <a:t>Edit Master text styles</a:t>
            </a:r>
          </a:p>
          <a:p>
            <a:pPr lvl="1"/>
            <a:r>
              <a:t>Second level</a:t>
            </a:r>
          </a:p>
          <a:p>
            <a:pPr lvl="2"/>
            <a:r>
              <a:t>Third level</a:t>
            </a:r>
          </a:p>
          <a:p>
            <a:pPr lvl="3"/>
            <a:r>
              <a:t>Fourth level</a:t>
            </a:r>
          </a:p>
          <a:p>
            <a:pPr lvl="4"/>
            <a:r>
              <a:t>Fifth level</a:t>
            </a:r>
          </a:p>
        </p:txBody>
      </p:sp>
      <p:sp>
        <p:nvSpPr>
          <p:cNvPr id="265" name="Shape 2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27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27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274" name="Shape 27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27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27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277" name="Shape 27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278" name="Shape 278"/>
          <p:cNvSpPr>
            <a:spLocks noGrp="1"/>
          </p:cNvSpPr>
          <p:nvPr>
            <p:ph type="title"/>
          </p:nvPr>
        </p:nvSpPr>
        <p:spPr>
          <a:xfrm>
            <a:off x="8304211" y="430212"/>
            <a:ext cx="1752602" cy="5826126"/>
          </a:xfrm>
          <a:prstGeom prst="rect">
            <a:avLst/>
          </a:prstGeom>
          <a:extLst>
            <a:ext uri="{C572A759-6A51-4108-AA02-DFA0A04FC94B}">
              <ma14:wrappingTextBoxFlag xmlns="" xmlns:ma14="http://schemas.microsoft.com/office/mac/drawingml/2011/main" val="1"/>
            </a:ext>
          </a:extLst>
        </p:spPr>
        <p:txBody>
          <a:bodyPr anchor="b">
            <a:normAutofit/>
          </a:bodyPr>
          <a:lstStyle/>
          <a:p>
            <a:r>
              <a:t>Click to edit Master title style</a:t>
            </a:r>
          </a:p>
        </p:txBody>
      </p:sp>
      <p:sp>
        <p:nvSpPr>
          <p:cNvPr id="279" name="Shape 279"/>
          <p:cNvSpPr>
            <a:spLocks noGrp="1"/>
          </p:cNvSpPr>
          <p:nvPr>
            <p:ph type="body" idx="1"/>
          </p:nvPr>
        </p:nvSpPr>
        <p:spPr>
          <a:xfrm>
            <a:off x="652462" y="887413"/>
            <a:ext cx="7423151" cy="5368925"/>
          </a:xfrm>
          <a:prstGeom prst="rect">
            <a:avLst/>
          </a:prstGeom>
          <a:extLst>
            <a:ext uri="{C572A759-6A51-4108-AA02-DFA0A04FC94B}">
              <ma14:wrappingTextBoxFlag xmlns="" xmlns:ma14="http://schemas.microsoft.com/office/mac/drawingml/2011/main" val="1"/>
            </a:ext>
          </a:extLst>
        </p:spPr>
        <p:txBody>
          <a:bodyPr/>
          <a:lstStyle/>
          <a:p>
            <a:r>
              <a:t>Edit Master text styles</a:t>
            </a:r>
          </a:p>
          <a:p>
            <a:pPr lvl="1"/>
            <a:r>
              <a:t>Second level</a:t>
            </a:r>
          </a:p>
          <a:p>
            <a:pPr lvl="2"/>
            <a:r>
              <a:t>Third level</a:t>
            </a:r>
          </a:p>
          <a:p>
            <a:pPr lvl="3"/>
            <a:r>
              <a:t>Fourth level</a:t>
            </a:r>
          </a:p>
          <a:p>
            <a:pPr lvl="4"/>
            <a:r>
              <a:t>Fifth level</a:t>
            </a:r>
          </a:p>
        </p:txBody>
      </p:sp>
      <p:sp>
        <p:nvSpPr>
          <p:cNvPr id="280" name="Shape 2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3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3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34" name="Shape 3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3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3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37" name="Shape 3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38" name="Shape 38"/>
          <p:cNvSpPr>
            <a:spLocks noGrp="1"/>
          </p:cNvSpPr>
          <p:nvPr>
            <p:ph type="title"/>
          </p:nvPr>
        </p:nvSpPr>
        <p:spPr>
          <a:xfrm>
            <a:off x="646110" y="452718"/>
            <a:ext cx="9404724" cy="1400531"/>
          </a:xfrm>
          <a:prstGeom prst="rect">
            <a:avLst/>
          </a:prstGeom>
          <a:extLst>
            <a:ext uri="{C572A759-6A51-4108-AA02-DFA0A04FC94B}">
              <ma14:wrappingTextBoxFlag xmlns="" xmlns:ma14="http://schemas.microsoft.com/office/mac/drawingml/2011/main" val="1"/>
            </a:ext>
          </a:extLst>
        </p:spPr>
        <p:txBody>
          <a:bodyPr>
            <a:normAutofit/>
          </a:bodyPr>
          <a:lstStyle/>
          <a:p>
            <a:r>
              <a:t>Click to edit Master title style</a:t>
            </a:r>
          </a:p>
        </p:txBody>
      </p:sp>
      <p:sp>
        <p:nvSpPr>
          <p:cNvPr id="39" name="Shape 39"/>
          <p:cNvSpPr>
            <a:spLocks noGrp="1"/>
          </p:cNvSpPr>
          <p:nvPr>
            <p:ph type="body" idx="1"/>
          </p:nvPr>
        </p:nvSpPr>
        <p:spPr>
          <a:xfrm>
            <a:off x="1103312" y="2052917"/>
            <a:ext cx="8946541" cy="4195483"/>
          </a:xfrm>
          <a:prstGeom prst="rect">
            <a:avLst/>
          </a:prstGeom>
          <a:extLst>
            <a:ext uri="{C572A759-6A51-4108-AA02-DFA0A04FC94B}">
              <ma14:wrappingTextBoxFlag xmlns="" xmlns:ma14="http://schemas.microsoft.com/office/mac/drawingml/2011/main" val="1"/>
            </a:ext>
          </a:extLst>
        </p:spPr>
        <p:txBody>
          <a:bodyPr/>
          <a:lstStyle/>
          <a:p>
            <a:r>
              <a:t>Edit Master text styles</a:t>
            </a:r>
          </a:p>
          <a:p>
            <a:pPr lvl="1"/>
            <a:r>
              <a:t>Second level</a:t>
            </a:r>
          </a:p>
          <a:p>
            <a:pPr lvl="2"/>
            <a:r>
              <a:t>Third level</a:t>
            </a:r>
          </a:p>
          <a:p>
            <a:pPr lvl="3"/>
            <a:r>
              <a:t>Fourth level</a:t>
            </a:r>
          </a:p>
          <a:p>
            <a:pPr lvl="4"/>
            <a:r>
              <a:t>Fifth level</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47"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48"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49" name="Shape 49"/>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50"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51"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52" name="Shape 5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53" name="Shape 53"/>
          <p:cNvSpPr>
            <a:spLocks noGrp="1"/>
          </p:cNvSpPr>
          <p:nvPr>
            <p:ph type="title"/>
          </p:nvPr>
        </p:nvSpPr>
        <p:spPr>
          <a:xfrm>
            <a:off x="1154955" y="2861733"/>
            <a:ext cx="8825658" cy="1915648"/>
          </a:xfrm>
          <a:prstGeom prst="rect">
            <a:avLst/>
          </a:prstGeom>
          <a:extLst>
            <a:ext uri="{C572A759-6A51-4108-AA02-DFA0A04FC94B}">
              <ma14:wrappingTextBoxFlag xmlns="" xmlns:ma14="http://schemas.microsoft.com/office/mac/drawingml/2011/main" val="1"/>
            </a:ext>
          </a:extLst>
        </p:spPr>
        <p:txBody>
          <a:bodyPr anchor="b">
            <a:normAutofit/>
          </a:bodyPr>
          <a:lstStyle>
            <a:lvl1pPr>
              <a:defRPr sz="4000"/>
            </a:lvl1pPr>
          </a:lstStyle>
          <a:p>
            <a:r>
              <a:t>Click to edit Master title style</a:t>
            </a:r>
          </a:p>
        </p:txBody>
      </p:sp>
      <p:sp>
        <p:nvSpPr>
          <p:cNvPr id="54" name="Shape 54"/>
          <p:cNvSpPr>
            <a:spLocks noGrp="1"/>
          </p:cNvSpPr>
          <p:nvPr>
            <p:ph type="body" sz="quarter" idx="1"/>
          </p:nvPr>
        </p:nvSpPr>
        <p:spPr>
          <a:xfrm>
            <a:off x="1154954" y="4777380"/>
            <a:ext cx="8825660" cy="860401"/>
          </a:xfrm>
          <a:prstGeom prst="rect">
            <a:avLst/>
          </a:prstGeom>
          <a:extLst>
            <a:ext uri="{C572A759-6A51-4108-AA02-DFA0A04FC94B}">
              <ma14:wrappingTextBoxFlag xmlns="" xmlns:ma14="http://schemas.microsoft.com/office/mac/drawingml/2011/main" val="1"/>
            </a:ext>
          </a:extLst>
        </p:spPr>
        <p:txBody>
          <a:bodyPr/>
          <a:lstStyle>
            <a:lvl1pPr marL="0" indent="0">
              <a:buClrTx/>
              <a:buSzTx/>
              <a:buFontTx/>
              <a:buNone/>
              <a:defRPr cap="all">
                <a:solidFill>
                  <a:srgbClr val="8AD0D6"/>
                </a:solidFill>
              </a:defRPr>
            </a:lvl1pPr>
          </a:lstStyle>
          <a:p>
            <a:r>
              <a:t>Edit Master text styles</a:t>
            </a:r>
          </a:p>
        </p:txBody>
      </p:sp>
      <p:sp>
        <p:nvSpPr>
          <p:cNvPr id="55" name="Shape 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6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6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64" name="Shape 6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6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6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67" name="Shape 6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68" name="Shape 68"/>
          <p:cNvSpPr>
            <a:spLocks noGrp="1"/>
          </p:cNvSpPr>
          <p:nvPr>
            <p:ph type="title"/>
          </p:nvPr>
        </p:nvSpPr>
        <p:spPr>
          <a:xfrm>
            <a:off x="646110" y="452718"/>
            <a:ext cx="9404724" cy="1400531"/>
          </a:xfrm>
          <a:prstGeom prst="rect">
            <a:avLst/>
          </a:prstGeom>
          <a:extLst>
            <a:ext uri="{C572A759-6A51-4108-AA02-DFA0A04FC94B}">
              <ma14:wrappingTextBoxFlag xmlns="" xmlns:ma14="http://schemas.microsoft.com/office/mac/drawingml/2011/main" val="1"/>
            </a:ext>
          </a:extLst>
        </p:spPr>
        <p:txBody>
          <a:bodyPr>
            <a:normAutofit/>
          </a:bodyPr>
          <a:lstStyle/>
          <a:p>
            <a:r>
              <a:t>Click to edit Master title style</a:t>
            </a:r>
          </a:p>
        </p:txBody>
      </p:sp>
      <p:sp>
        <p:nvSpPr>
          <p:cNvPr id="69" name="Shape 69"/>
          <p:cNvSpPr>
            <a:spLocks noGrp="1"/>
          </p:cNvSpPr>
          <p:nvPr>
            <p:ph type="body" sz="half" idx="1"/>
          </p:nvPr>
        </p:nvSpPr>
        <p:spPr>
          <a:xfrm>
            <a:off x="1103312" y="2060575"/>
            <a:ext cx="4396340" cy="4195763"/>
          </a:xfrm>
          <a:prstGeom prst="rect">
            <a:avLst/>
          </a:prstGeom>
          <a:extLst>
            <a:ext uri="{C572A759-6A51-4108-AA02-DFA0A04FC94B}">
              <ma14:wrappingTextBoxFlag xmlns="" xmlns:ma14="http://schemas.microsoft.com/office/mac/drawingml/2011/main" val="1"/>
            </a:ext>
          </a:extLst>
        </p:spPr>
        <p:txBody>
          <a:bodyPr/>
          <a:lstStyle>
            <a:lvl1pPr>
              <a:defRPr sz="1800"/>
            </a:lvl1pPr>
            <a:lvl2pPr marL="778668" indent="-321468">
              <a:defRPr sz="1800"/>
            </a:lvl2pPr>
            <a:lvl3pPr marL="1208314" indent="-293914">
              <a:defRPr sz="1800"/>
            </a:lvl3pPr>
            <a:lvl4pPr marL="1714500" indent="-342900">
              <a:defRPr sz="1800"/>
            </a:lvl4pPr>
            <a:lvl5pPr marL="2171700" indent="-342900">
              <a:defRPr sz="1800"/>
            </a:lvl5pPr>
          </a:lstStyle>
          <a:p>
            <a:r>
              <a:t>Edit Master text styles</a:t>
            </a:r>
          </a:p>
          <a:p>
            <a:pPr lvl="1"/>
            <a:r>
              <a:t>Second level</a:t>
            </a:r>
          </a:p>
          <a:p>
            <a:pPr lvl="2"/>
            <a:r>
              <a:t>Third level</a:t>
            </a:r>
          </a:p>
          <a:p>
            <a:pPr lvl="3"/>
            <a:r>
              <a:t>Fourth level</a:t>
            </a:r>
          </a:p>
          <a:p>
            <a:pPr lvl="4"/>
            <a:r>
              <a:t>Fifth level</a:t>
            </a:r>
          </a:p>
        </p:txBody>
      </p:sp>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77"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78"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79" name="Shape 79"/>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80"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81"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82" name="Shape 82"/>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83" name="Shape 83"/>
          <p:cNvSpPr>
            <a:spLocks noGrp="1"/>
          </p:cNvSpPr>
          <p:nvPr>
            <p:ph type="title"/>
          </p:nvPr>
        </p:nvSpPr>
        <p:spPr>
          <a:xfrm>
            <a:off x="646110" y="452718"/>
            <a:ext cx="9404724" cy="1400531"/>
          </a:xfrm>
          <a:prstGeom prst="rect">
            <a:avLst/>
          </a:prstGeom>
          <a:extLst>
            <a:ext uri="{C572A759-6A51-4108-AA02-DFA0A04FC94B}">
              <ma14:wrappingTextBoxFlag xmlns="" xmlns:ma14="http://schemas.microsoft.com/office/mac/drawingml/2011/main" val="1"/>
            </a:ext>
          </a:extLst>
        </p:spPr>
        <p:txBody>
          <a:bodyPr>
            <a:normAutofit/>
          </a:bodyPr>
          <a:lstStyle/>
          <a:p>
            <a:r>
              <a:t>Click to edit Master title style</a:t>
            </a:r>
          </a:p>
        </p:txBody>
      </p:sp>
      <p:sp>
        <p:nvSpPr>
          <p:cNvPr id="84" name="Shape 84"/>
          <p:cNvSpPr>
            <a:spLocks noGrp="1"/>
          </p:cNvSpPr>
          <p:nvPr>
            <p:ph type="body" sz="quarter" idx="1"/>
          </p:nvPr>
        </p:nvSpPr>
        <p:spPr>
          <a:xfrm>
            <a:off x="1103312" y="1905000"/>
            <a:ext cx="4396339" cy="576263"/>
          </a:xfrm>
          <a:prstGeom prst="rect">
            <a:avLst/>
          </a:prstGeom>
          <a:extLst>
            <a:ext uri="{C572A759-6A51-4108-AA02-DFA0A04FC94B}">
              <ma14:wrappingTextBoxFlag xmlns="" xmlns:ma14="http://schemas.microsoft.com/office/mac/drawingml/2011/main" val="1"/>
            </a:ext>
          </a:extLst>
        </p:spPr>
        <p:txBody>
          <a:bodyPr anchor="b"/>
          <a:lstStyle>
            <a:lvl1pPr marL="0" indent="0">
              <a:buClrTx/>
              <a:buSzTx/>
              <a:buFontTx/>
              <a:buNone/>
              <a:defRPr sz="2400">
                <a:solidFill>
                  <a:srgbClr val="8AD0D6"/>
                </a:solidFill>
              </a:defRPr>
            </a:lvl1pPr>
          </a:lstStyle>
          <a:p>
            <a:r>
              <a:t>Edit Master text styles</a:t>
            </a:r>
          </a:p>
        </p:txBody>
      </p:sp>
      <p:sp>
        <p:nvSpPr>
          <p:cNvPr id="85" name="Shape 85"/>
          <p:cNvSpPr>
            <a:spLocks noGrp="1"/>
          </p:cNvSpPr>
          <p:nvPr>
            <p:ph type="body" sz="quarter" idx="13"/>
          </p:nvPr>
        </p:nvSpPr>
        <p:spPr>
          <a:xfrm>
            <a:off x="5654495" y="1904999"/>
            <a:ext cx="4396340" cy="576264"/>
          </a:xfrm>
          <a:prstGeom prst="rect">
            <a:avLst/>
          </a:prstGeom>
        </p:spPr>
        <p:txBody>
          <a:bodyPr anchor="b"/>
          <a:lstStyle/>
          <a:p>
            <a:pPr marL="0" indent="0">
              <a:buClrTx/>
              <a:buSzTx/>
              <a:buFontTx/>
              <a:buNone/>
              <a:defRPr sz="2400">
                <a:solidFill>
                  <a:srgbClr val="8AD0D6"/>
                </a:solidFill>
              </a:defRPr>
            </a:pPr>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14"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15"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16" name="Shape 116"/>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17"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18"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119" name="Shape 119"/>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120" name="Shape 120"/>
          <p:cNvSpPr>
            <a:spLocks noGrp="1"/>
          </p:cNvSpPr>
          <p:nvPr>
            <p:ph type="title"/>
          </p:nvPr>
        </p:nvSpPr>
        <p:spPr>
          <a:xfrm>
            <a:off x="1154952" y="1447800"/>
            <a:ext cx="3401066" cy="1447800"/>
          </a:xfrm>
          <a:prstGeom prst="rect">
            <a:avLst/>
          </a:prstGeom>
          <a:extLst>
            <a:ext uri="{C572A759-6A51-4108-AA02-DFA0A04FC94B}">
              <ma14:wrappingTextBoxFlag xmlns="" xmlns:ma14="http://schemas.microsoft.com/office/mac/drawingml/2011/main" val="1"/>
            </a:ext>
          </a:extLst>
        </p:spPr>
        <p:txBody>
          <a:bodyPr anchor="b">
            <a:normAutofit/>
          </a:bodyPr>
          <a:lstStyle>
            <a:lvl1pPr>
              <a:defRPr sz="2400"/>
            </a:lvl1pPr>
          </a:lstStyle>
          <a:p>
            <a:r>
              <a:t>Click to edit Master title style</a:t>
            </a:r>
          </a:p>
        </p:txBody>
      </p:sp>
      <p:sp>
        <p:nvSpPr>
          <p:cNvPr id="121" name="Shape 121"/>
          <p:cNvSpPr>
            <a:spLocks noGrp="1"/>
          </p:cNvSpPr>
          <p:nvPr>
            <p:ph type="body" sz="half" idx="1"/>
          </p:nvPr>
        </p:nvSpPr>
        <p:spPr>
          <a:xfrm>
            <a:off x="4784616" y="1447800"/>
            <a:ext cx="5195998" cy="4572000"/>
          </a:xfrm>
          <a:prstGeom prst="rect">
            <a:avLst/>
          </a:prstGeom>
          <a:extLst>
            <a:ext uri="{C572A759-6A51-4108-AA02-DFA0A04FC94B}">
              <ma14:wrappingTextBoxFlag xmlns="" xmlns:ma14="http://schemas.microsoft.com/office/mac/drawingml/2011/main" val="1"/>
            </a:ext>
          </a:extLst>
        </p:spPr>
        <p:txBody>
          <a:bodyPr anchor="ctr"/>
          <a:lstStyle/>
          <a:p>
            <a:r>
              <a:t>Edit Master text styles</a:t>
            </a:r>
          </a:p>
          <a:p>
            <a:pPr lvl="1"/>
            <a:r>
              <a:t>Second level</a:t>
            </a:r>
          </a:p>
          <a:p>
            <a:pPr lvl="2"/>
            <a:r>
              <a:t>Third level</a:t>
            </a:r>
          </a:p>
          <a:p>
            <a:pPr lvl="3"/>
            <a:r>
              <a:t>Fourth level</a:t>
            </a:r>
          </a:p>
          <a:p>
            <a:pPr lvl="4"/>
            <a:r>
              <a:t>Fifth level</a:t>
            </a:r>
          </a:p>
        </p:txBody>
      </p:sp>
      <p:sp>
        <p:nvSpPr>
          <p:cNvPr id="122" name="Shape 122"/>
          <p:cNvSpPr>
            <a:spLocks noGrp="1"/>
          </p:cNvSpPr>
          <p:nvPr>
            <p:ph type="body" sz="quarter" idx="13"/>
          </p:nvPr>
        </p:nvSpPr>
        <p:spPr>
          <a:xfrm>
            <a:off x="1154952" y="3129279"/>
            <a:ext cx="3401064" cy="2895600"/>
          </a:xfrm>
          <a:prstGeom prst="rect">
            <a:avLst/>
          </a:prstGeom>
        </p:spPr>
        <p:txBody>
          <a:bodyPr/>
          <a:lstStyle/>
          <a:p>
            <a:pPr marL="0" indent="0">
              <a:buClrTx/>
              <a:buSzTx/>
              <a:buFontTx/>
              <a:buNone/>
              <a:defRPr sz="1400"/>
            </a:pPr>
            <a:endParaRPr/>
          </a:p>
        </p:txBody>
      </p:sp>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30"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31"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32" name="Shape 132"/>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33"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34"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135" name="Shape 135"/>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136" name="Shape 136"/>
          <p:cNvSpPr>
            <a:spLocks noGrp="1"/>
          </p:cNvSpPr>
          <p:nvPr>
            <p:ph type="title"/>
          </p:nvPr>
        </p:nvSpPr>
        <p:spPr>
          <a:xfrm>
            <a:off x="1153906" y="1854192"/>
            <a:ext cx="5092908" cy="1574809"/>
          </a:xfrm>
          <a:prstGeom prst="rect">
            <a:avLst/>
          </a:prstGeom>
          <a:extLst>
            <a:ext uri="{C572A759-6A51-4108-AA02-DFA0A04FC94B}">
              <ma14:wrappingTextBoxFlag xmlns="" xmlns:ma14="http://schemas.microsoft.com/office/mac/drawingml/2011/main" val="1"/>
            </a:ext>
          </a:extLst>
        </p:spPr>
        <p:txBody>
          <a:bodyPr anchor="b">
            <a:normAutofit/>
          </a:bodyPr>
          <a:lstStyle>
            <a:lvl1pPr>
              <a:defRPr sz="3600"/>
            </a:lvl1pPr>
          </a:lstStyle>
          <a:p>
            <a:r>
              <a:t>Click to edit Master title style</a:t>
            </a:r>
          </a:p>
        </p:txBody>
      </p:sp>
      <p:sp>
        <p:nvSpPr>
          <p:cNvPr id="137" name="Shape 137"/>
          <p:cNvSpPr>
            <a:spLocks noGrp="1"/>
          </p:cNvSpPr>
          <p:nvPr>
            <p:ph type="pic" sz="quarter" idx="13"/>
          </p:nvPr>
        </p:nvSpPr>
        <p:spPr>
          <a:xfrm>
            <a:off x="6949546" y="1143000"/>
            <a:ext cx="3200401" cy="4572000"/>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138" name="Shape 138"/>
          <p:cNvSpPr>
            <a:spLocks noGrp="1"/>
          </p:cNvSpPr>
          <p:nvPr>
            <p:ph type="body" sz="quarter" idx="1"/>
          </p:nvPr>
        </p:nvSpPr>
        <p:spPr>
          <a:xfrm>
            <a:off x="1154954" y="3657600"/>
            <a:ext cx="5084980" cy="1371600"/>
          </a:xfrm>
          <a:prstGeom prst="rect">
            <a:avLst/>
          </a:prstGeom>
          <a:extLst>
            <a:ext uri="{C572A759-6A51-4108-AA02-DFA0A04FC94B}">
              <ma14:wrappingTextBoxFlag xmlns="" xmlns:ma14="http://schemas.microsoft.com/office/mac/drawingml/2011/main" val="1"/>
            </a:ext>
          </a:extLst>
        </p:spPr>
        <p:txBody>
          <a:bodyPr/>
          <a:lstStyle>
            <a:lvl1pPr marL="0" indent="0">
              <a:buClrTx/>
              <a:buSzTx/>
              <a:buFontTx/>
              <a:buNone/>
              <a:defRPr sz="1400"/>
            </a:lvl1pPr>
          </a:lstStyle>
          <a:p>
            <a:r>
              <a:t>Edit Master text styles</a:t>
            </a:r>
          </a:p>
        </p:txBody>
      </p:sp>
      <p:sp>
        <p:nvSpPr>
          <p:cNvPr id="139" name="Shape 1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pic>
        <p:nvPicPr>
          <p:cNvPr id="146"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47"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48" name="Shape 148"/>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49"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50"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151" name="Shape 151"/>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152" name="Shape 152"/>
          <p:cNvSpPr>
            <a:spLocks noGrp="1"/>
          </p:cNvSpPr>
          <p:nvPr>
            <p:ph type="title"/>
          </p:nvPr>
        </p:nvSpPr>
        <p:spPr>
          <a:xfrm>
            <a:off x="1154955" y="4800586"/>
            <a:ext cx="8825658" cy="566739"/>
          </a:xfrm>
          <a:prstGeom prst="rect">
            <a:avLst/>
          </a:prstGeom>
          <a:extLst>
            <a:ext uri="{C572A759-6A51-4108-AA02-DFA0A04FC94B}">
              <ma14:wrappingTextBoxFlag xmlns="" xmlns:ma14="http://schemas.microsoft.com/office/mac/drawingml/2011/main" val="1"/>
            </a:ext>
          </a:extLst>
        </p:spPr>
        <p:txBody>
          <a:bodyPr anchor="b">
            <a:normAutofit/>
          </a:bodyPr>
          <a:lstStyle>
            <a:lvl1pPr>
              <a:defRPr sz="2400"/>
            </a:lvl1pPr>
          </a:lstStyle>
          <a:p>
            <a:r>
              <a:t>Click to edit Master title style</a:t>
            </a:r>
          </a:p>
        </p:txBody>
      </p:sp>
      <p:sp>
        <p:nvSpPr>
          <p:cNvPr id="153" name="Shape 153"/>
          <p:cNvSpPr>
            <a:spLocks noGrp="1"/>
          </p:cNvSpPr>
          <p:nvPr>
            <p:ph type="pic" sz="half" idx="13"/>
          </p:nvPr>
        </p:nvSpPr>
        <p:spPr>
          <a:xfrm>
            <a:off x="1154954" y="685799"/>
            <a:ext cx="8825660" cy="3640668"/>
          </a:xfrm>
          <a:prstGeom prst="rect">
            <a:avLst/>
          </a:prstGeom>
          <a:effectLst>
            <a:outerShdw blurRad="50800" dist="50800" dir="5400000" rotWithShape="0">
              <a:srgbClr val="000000">
                <a:alpha val="43000"/>
              </a:srgbClr>
            </a:outerShdw>
          </a:effectLst>
        </p:spPr>
        <p:txBody>
          <a:bodyPr lIns="91439" rIns="91439">
            <a:noAutofit/>
          </a:bodyPr>
          <a:lstStyle/>
          <a:p>
            <a:endParaRPr/>
          </a:p>
        </p:txBody>
      </p:sp>
      <p:sp>
        <p:nvSpPr>
          <p:cNvPr id="154" name="Shape 154"/>
          <p:cNvSpPr>
            <a:spLocks noGrp="1"/>
          </p:cNvSpPr>
          <p:nvPr>
            <p:ph type="body" sz="quarter" idx="1"/>
          </p:nvPr>
        </p:nvSpPr>
        <p:spPr>
          <a:xfrm>
            <a:off x="1154955" y="5367325"/>
            <a:ext cx="8825657" cy="493713"/>
          </a:xfrm>
          <a:prstGeom prst="rect">
            <a:avLst/>
          </a:prstGeom>
          <a:extLst>
            <a:ext uri="{C572A759-6A51-4108-AA02-DFA0A04FC94B}">
              <ma14:wrappingTextBoxFlag xmlns="" xmlns:ma14="http://schemas.microsoft.com/office/mac/drawingml/2011/main" val="1"/>
            </a:ext>
          </a:extLst>
        </p:spPr>
        <p:txBody>
          <a:bodyPr/>
          <a:lstStyle>
            <a:lvl1pPr marL="0" indent="0">
              <a:buClrTx/>
              <a:buSzTx/>
              <a:buFontTx/>
              <a:buNone/>
              <a:defRPr sz="1200"/>
            </a:lvl1pPr>
          </a:lstStyle>
          <a:p>
            <a:r>
              <a:t>Edit Master text styles</a:t>
            </a:r>
          </a:p>
        </p:txBody>
      </p:sp>
      <p:sp>
        <p:nvSpPr>
          <p:cNvPr id="155" name="Shape 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pic>
        <p:nvPicPr>
          <p:cNvPr id="162" name="image2.png"/>
          <p:cNvPicPr>
            <a:picLocks noChangeAspect="1"/>
          </p:cNvPicPr>
          <p:nvPr/>
        </p:nvPicPr>
        <p:blipFill>
          <a:blip r:embed="rId2">
            <a:extLst/>
          </a:blip>
          <a:srcRect l="3613"/>
          <a:stretch>
            <a:fillRect/>
          </a:stretch>
        </p:blipFill>
        <p:spPr>
          <a:xfrm>
            <a:off x="0" y="2669684"/>
            <a:ext cx="4037013" cy="4188316"/>
          </a:xfrm>
          <a:prstGeom prst="rect">
            <a:avLst/>
          </a:prstGeom>
          <a:ln w="12700">
            <a:miter lim="400000"/>
          </a:ln>
        </p:spPr>
      </p:pic>
      <p:pic>
        <p:nvPicPr>
          <p:cNvPr id="163" name="image3.png"/>
          <p:cNvPicPr>
            <a:picLocks noChangeAspect="1"/>
          </p:cNvPicPr>
          <p:nvPr/>
        </p:nvPicPr>
        <p:blipFill>
          <a:blip r:embed="rId3">
            <a:extLst/>
          </a:blip>
          <a:srcRect l="35640"/>
          <a:stretch>
            <a:fillRect/>
          </a:stretch>
        </p:blipFill>
        <p:spPr>
          <a:xfrm>
            <a:off x="-1" y="2892346"/>
            <a:ext cx="1522414" cy="2365454"/>
          </a:xfrm>
          <a:prstGeom prst="rect">
            <a:avLst/>
          </a:prstGeom>
          <a:ln w="12700">
            <a:miter lim="400000"/>
          </a:ln>
        </p:spPr>
      </p:pic>
      <p:sp>
        <p:nvSpPr>
          <p:cNvPr id="164" name="Shape 16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165" name="image4.png"/>
          <p:cNvPicPr>
            <a:picLocks noChangeAspect="1"/>
          </p:cNvPicPr>
          <p:nvPr/>
        </p:nvPicPr>
        <p:blipFill>
          <a:blip r:embed="rId4">
            <a:extLst/>
          </a:blip>
          <a:srcRect t="28812"/>
          <a:stretch>
            <a:fillRect/>
          </a:stretch>
        </p:blipFill>
        <p:spPr>
          <a:xfrm>
            <a:off x="7999411" y="-1"/>
            <a:ext cx="1603388" cy="1141408"/>
          </a:xfrm>
          <a:prstGeom prst="rect">
            <a:avLst/>
          </a:prstGeom>
          <a:ln w="12700">
            <a:miter lim="400000"/>
          </a:ln>
        </p:spPr>
      </p:pic>
      <p:pic>
        <p:nvPicPr>
          <p:cNvPr id="166" name="image5.png"/>
          <p:cNvPicPr>
            <a:picLocks noChangeAspect="1"/>
          </p:cNvPicPr>
          <p:nvPr/>
        </p:nvPicPr>
        <p:blipFill>
          <a:blip r:embed="rId5">
            <a:extLst/>
          </a:blip>
          <a:srcRect b="23320"/>
          <a:stretch>
            <a:fillRect/>
          </a:stretch>
        </p:blipFill>
        <p:spPr>
          <a:xfrm>
            <a:off x="8605877" y="6096000"/>
            <a:ext cx="993735" cy="762000"/>
          </a:xfrm>
          <a:prstGeom prst="rect">
            <a:avLst/>
          </a:prstGeom>
          <a:ln w="12700">
            <a:miter lim="400000"/>
          </a:ln>
        </p:spPr>
      </p:pic>
      <p:sp>
        <p:nvSpPr>
          <p:cNvPr id="167" name="Shape 16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168" name="Shape 168"/>
          <p:cNvSpPr>
            <a:spLocks noGrp="1"/>
          </p:cNvSpPr>
          <p:nvPr>
            <p:ph type="title"/>
          </p:nvPr>
        </p:nvSpPr>
        <p:spPr>
          <a:xfrm>
            <a:off x="1154954" y="1447800"/>
            <a:ext cx="8825659" cy="1981200"/>
          </a:xfrm>
          <a:prstGeom prst="rect">
            <a:avLst/>
          </a:prstGeom>
          <a:extLst>
            <a:ext uri="{C572A759-6A51-4108-AA02-DFA0A04FC94B}">
              <ma14:wrappingTextBoxFlag xmlns="" xmlns:ma14="http://schemas.microsoft.com/office/mac/drawingml/2011/main" val="1"/>
            </a:ext>
          </a:extLst>
        </p:spPr>
        <p:txBody>
          <a:bodyPr>
            <a:normAutofit/>
          </a:bodyPr>
          <a:lstStyle>
            <a:lvl1pPr>
              <a:defRPr sz="4800"/>
            </a:lvl1pPr>
          </a:lstStyle>
          <a:p>
            <a:r>
              <a:t>Click to edit Master title style</a:t>
            </a:r>
          </a:p>
        </p:txBody>
      </p:sp>
      <p:sp>
        <p:nvSpPr>
          <p:cNvPr id="169" name="Shape 169"/>
          <p:cNvSpPr>
            <a:spLocks noGrp="1"/>
          </p:cNvSpPr>
          <p:nvPr>
            <p:ph type="body" sz="half" idx="1"/>
          </p:nvPr>
        </p:nvSpPr>
        <p:spPr>
          <a:xfrm>
            <a:off x="1154954" y="3657600"/>
            <a:ext cx="8825659" cy="2362200"/>
          </a:xfrm>
          <a:prstGeom prst="rect">
            <a:avLst/>
          </a:prstGeom>
          <a:extLst>
            <a:ext uri="{C572A759-6A51-4108-AA02-DFA0A04FC94B}">
              <ma14:wrappingTextBoxFlag xmlns="" xmlns:ma14="http://schemas.microsoft.com/office/mac/drawingml/2011/main" val="1"/>
            </a:ext>
          </a:extLst>
        </p:spPr>
        <p:txBody>
          <a:bodyPr anchor="ctr"/>
          <a:lstStyle>
            <a:lvl1pPr marL="0" indent="0">
              <a:buClrTx/>
              <a:buSzTx/>
              <a:buFontTx/>
              <a:buNone/>
              <a:defRPr sz="1800"/>
            </a:lvl1pPr>
          </a:lstStyle>
          <a:p>
            <a:r>
              <a:t>Edit Master text styles</a:t>
            </a:r>
          </a:p>
        </p:txBody>
      </p:sp>
      <p:sp>
        <p:nvSpPr>
          <p:cNvPr id="170" name="Shape 1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pic>
        <p:nvPicPr>
          <p:cNvPr id="2" name="image2.png"/>
          <p:cNvPicPr>
            <a:picLocks noChangeAspect="1"/>
          </p:cNvPicPr>
          <p:nvPr/>
        </p:nvPicPr>
        <p:blipFill>
          <a:blip r:embed="rId18">
            <a:extLst/>
          </a:blip>
          <a:srcRect l="3613"/>
          <a:stretch>
            <a:fillRect/>
          </a:stretch>
        </p:blipFill>
        <p:spPr>
          <a:xfrm>
            <a:off x="0" y="2669684"/>
            <a:ext cx="4037013" cy="4188316"/>
          </a:xfrm>
          <a:prstGeom prst="rect">
            <a:avLst/>
          </a:prstGeom>
          <a:ln w="12700">
            <a:miter lim="400000"/>
          </a:ln>
        </p:spPr>
      </p:pic>
      <p:pic>
        <p:nvPicPr>
          <p:cNvPr id="3" name="image3.png"/>
          <p:cNvPicPr>
            <a:picLocks noChangeAspect="1"/>
          </p:cNvPicPr>
          <p:nvPr/>
        </p:nvPicPr>
        <p:blipFill>
          <a:blip r:embed="rId19">
            <a:extLst/>
          </a:blip>
          <a:srcRect l="35640"/>
          <a:stretch>
            <a:fillRect/>
          </a:stretch>
        </p:blipFill>
        <p:spPr>
          <a:xfrm>
            <a:off x="-1" y="2892346"/>
            <a:ext cx="1522414" cy="2365454"/>
          </a:xfrm>
          <a:prstGeom prst="rect">
            <a:avLst/>
          </a:prstGeom>
          <a:ln w="12700">
            <a:miter lim="400000"/>
          </a:ln>
        </p:spPr>
      </p:pic>
      <p:sp>
        <p:nvSpPr>
          <p:cNvPr id="4" name="Shape 4"/>
          <p:cNvSpPr/>
          <p:nvPr/>
        </p:nvSpPr>
        <p:spPr>
          <a:xfrm>
            <a:off x="8609011" y="1676400"/>
            <a:ext cx="2819401" cy="2819400"/>
          </a:xfrm>
          <a:prstGeom prst="ellipse">
            <a:avLst/>
          </a:prstGeom>
          <a:gradFill>
            <a:gsLst>
              <a:gs pos="0">
                <a:srgbClr val="50B9C1">
                  <a:alpha val="7000"/>
                </a:srgbClr>
              </a:gs>
              <a:gs pos="36000">
                <a:srgbClr val="50B9C1">
                  <a:alpha val="6000"/>
                </a:srgbClr>
              </a:gs>
              <a:gs pos="69000">
                <a:srgbClr val="50B9C1">
                  <a:alpha val="0"/>
                </a:srgbClr>
              </a:gs>
            </a:gsLst>
            <a:path path="circle">
              <a:fillToRect l="37721" t="-19636" r="62278" b="119636"/>
            </a:path>
          </a:gradFill>
          <a:ln w="12700">
            <a:miter lim="400000"/>
          </a:ln>
        </p:spPr>
        <p:txBody>
          <a:bodyPr lIns="45719" rIns="45719"/>
          <a:lstStyle/>
          <a:p>
            <a:pPr>
              <a:defRPr>
                <a:solidFill>
                  <a:srgbClr val="FFFFFF"/>
                </a:solidFill>
              </a:defRPr>
            </a:pPr>
            <a:endParaRPr/>
          </a:p>
        </p:txBody>
      </p:sp>
      <p:pic>
        <p:nvPicPr>
          <p:cNvPr id="5" name="image4.png"/>
          <p:cNvPicPr>
            <a:picLocks noChangeAspect="1"/>
          </p:cNvPicPr>
          <p:nvPr/>
        </p:nvPicPr>
        <p:blipFill>
          <a:blip r:embed="rId20">
            <a:extLst/>
          </a:blip>
          <a:srcRect t="28812"/>
          <a:stretch>
            <a:fillRect/>
          </a:stretch>
        </p:blipFill>
        <p:spPr>
          <a:xfrm>
            <a:off x="7999411" y="-1"/>
            <a:ext cx="1603388" cy="1141408"/>
          </a:xfrm>
          <a:prstGeom prst="rect">
            <a:avLst/>
          </a:prstGeom>
          <a:ln w="12700">
            <a:miter lim="400000"/>
          </a:ln>
        </p:spPr>
      </p:pic>
      <p:pic>
        <p:nvPicPr>
          <p:cNvPr id="6" name="image5.png"/>
          <p:cNvPicPr>
            <a:picLocks noChangeAspect="1"/>
          </p:cNvPicPr>
          <p:nvPr/>
        </p:nvPicPr>
        <p:blipFill>
          <a:blip r:embed="rId21">
            <a:extLst/>
          </a:blip>
          <a:srcRect b="23320"/>
          <a:stretch>
            <a:fillRect/>
          </a:stretch>
        </p:blipFill>
        <p:spPr>
          <a:xfrm>
            <a:off x="8605877" y="6096000"/>
            <a:ext cx="993735" cy="762000"/>
          </a:xfrm>
          <a:prstGeom prst="rect">
            <a:avLst/>
          </a:prstGeom>
          <a:ln w="12700">
            <a:miter lim="400000"/>
          </a:ln>
        </p:spPr>
      </p:pic>
      <p:sp>
        <p:nvSpPr>
          <p:cNvPr id="7" name="Shape 7"/>
          <p:cNvSpPr/>
          <p:nvPr/>
        </p:nvSpPr>
        <p:spPr>
          <a:xfrm>
            <a:off x="10437811" y="0"/>
            <a:ext cx="685801" cy="1143000"/>
          </a:xfrm>
          <a:prstGeom prst="rect">
            <a:avLst/>
          </a:prstGeom>
          <a:solidFill>
            <a:schemeClr val="accent1"/>
          </a:solidFill>
          <a:ln w="12700">
            <a:miter lim="400000"/>
          </a:ln>
          <a:effectLst>
            <a:outerShdw blurRad="38100" dist="25400" dir="5400000" rotWithShape="0">
              <a:srgbClr val="000000">
                <a:alpha val="45000"/>
              </a:srgbClr>
            </a:outerShdw>
          </a:effectLst>
        </p:spPr>
        <p:txBody>
          <a:bodyPr lIns="45719" rIns="45719"/>
          <a:lstStyle/>
          <a:p>
            <a:pPr>
              <a:defRPr>
                <a:solidFill>
                  <a:srgbClr val="FFFFFF"/>
                </a:solidFill>
              </a:defRPr>
            </a:pPr>
            <a:endParaRPr/>
          </a:p>
        </p:txBody>
      </p:sp>
      <p:sp>
        <p:nvSpPr>
          <p:cNvPr id="8" name="Shape 8"/>
          <p:cNvSpPr>
            <a:spLocks noGrp="1"/>
          </p:cNvSpPr>
          <p:nvPr>
            <p:ph type="title"/>
          </p:nvPr>
        </p:nvSpPr>
        <p:spPr>
          <a:xfrm>
            <a:off x="609600" y="274637"/>
            <a:ext cx="10972800" cy="1325564"/>
          </a:xfrm>
          <a:prstGeom prst="rect">
            <a:avLst/>
          </a:prstGeom>
          <a:ln w="12700">
            <a:miter lim="400000"/>
          </a:ln>
        </p:spPr>
        <p:txBody>
          <a:bodyPr lIns="45719" rIns="45719"/>
          <a:lstStyle/>
          <a:p>
            <a:endParaRPr/>
          </a:p>
        </p:txBody>
      </p:sp>
      <p:sp>
        <p:nvSpPr>
          <p:cNvPr id="9" name="Shape 9"/>
          <p:cNvSpPr>
            <a:spLocks noGrp="1"/>
          </p:cNvSpPr>
          <p:nvPr>
            <p:ph type="body" idx="1"/>
          </p:nvPr>
        </p:nvSpPr>
        <p:spPr>
          <a:xfrm>
            <a:off x="609600" y="1600200"/>
            <a:ext cx="10972800" cy="5257800"/>
          </a:xfrm>
          <a:prstGeom prst="rect">
            <a:avLst/>
          </a:prstGeom>
          <a:ln w="12700">
            <a:miter lim="400000"/>
          </a:ln>
        </p:spPr>
        <p:txBody>
          <a:bodyPr lIns="45719" rIns="45719">
            <a:normAutofit/>
          </a:bodyPr>
          <a:lstStyle/>
          <a:p>
            <a:endParaRPr/>
          </a:p>
        </p:txBody>
      </p:sp>
      <p:sp>
        <p:nvSpPr>
          <p:cNvPr id="10" name="Shape 10"/>
          <p:cNvSpPr>
            <a:spLocks noGrp="1"/>
          </p:cNvSpPr>
          <p:nvPr>
            <p:ph type="sldNum" sz="quarter" idx="2"/>
          </p:nvPr>
        </p:nvSpPr>
        <p:spPr>
          <a:xfrm>
            <a:off x="10522496" y="540176"/>
            <a:ext cx="498287" cy="523240"/>
          </a:xfrm>
          <a:prstGeom prst="rect">
            <a:avLst/>
          </a:prstGeom>
          <a:ln w="12700">
            <a:miter lim="400000"/>
          </a:ln>
        </p:spPr>
        <p:txBody>
          <a:bodyPr wrap="none" lIns="45719" rIns="45719" anchor="b">
            <a:spAutoFit/>
          </a:bodyPr>
          <a:lstStyle>
            <a:lvl1pPr algn="ctr">
              <a:defRPr sz="28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transition spd="med"/>
  <p:txStyles>
    <p:titleStyle>
      <a:lvl1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1pPr>
      <a:lvl2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2pPr>
      <a:lvl3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3pPr>
      <a:lvl4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4pPr>
      <a:lvl5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5pPr>
      <a:lvl6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6pPr>
      <a:lvl7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7pPr>
      <a:lvl8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8pPr>
      <a:lvl9pPr marL="0" marR="0" indent="0" algn="l" defTabSz="457200" rtl="0" latinLnBrk="0">
        <a:lnSpc>
          <a:spcPct val="100000"/>
        </a:lnSpc>
        <a:spcBef>
          <a:spcPts val="0"/>
        </a:spcBef>
        <a:spcAft>
          <a:spcPts val="0"/>
        </a:spcAft>
        <a:buClrTx/>
        <a:buSzTx/>
        <a:buFontTx/>
        <a:buNone/>
        <a:tabLst/>
        <a:defRPr sz="4200" b="0" i="0" u="none" strike="noStrike" cap="none" spc="0" baseline="0">
          <a:ln>
            <a:noFill/>
          </a:ln>
          <a:solidFill>
            <a:srgbClr val="EBEBEB"/>
          </a:solidFill>
          <a:uFillTx/>
          <a:latin typeface="+mj-lt"/>
          <a:ea typeface="+mj-ea"/>
          <a:cs typeface="+mj-cs"/>
          <a:sym typeface="Century Gothic"/>
        </a:defRPr>
      </a:lvl9pPr>
    </p:titleStyle>
    <p:bodyStyle>
      <a:lvl1pPr marL="342900" marR="0" indent="-3429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1pPr>
      <a:lvl2pPr marL="774700" marR="0" indent="-31750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2pPr>
      <a:lvl3pPr marL="1200150" marR="0" indent="-285750"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3pPr>
      <a:lvl4pPr marL="1698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4pPr>
      <a:lvl5pPr marL="21553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5pPr>
      <a:lvl6pPr marL="26039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6pPr>
      <a:lvl7pPr marL="30697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7pPr>
      <a:lvl8pPr marL="35269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8pPr>
      <a:lvl9pPr marL="3984171" marR="0" indent="-326571" algn="l" defTabSz="457200" rtl="0" latinLnBrk="0">
        <a:lnSpc>
          <a:spcPct val="100000"/>
        </a:lnSpc>
        <a:spcBef>
          <a:spcPts val="1000"/>
        </a:spcBef>
        <a:spcAft>
          <a:spcPts val="0"/>
        </a:spcAft>
        <a:buClr>
          <a:srgbClr val="8AD0D6"/>
        </a:buClr>
        <a:buSzPct val="80000"/>
        <a:buFont typeface="Wingdings 3"/>
        <a:buChar char=""/>
        <a:tabLst/>
        <a:defRPr sz="2000" b="0" i="0" u="none" strike="noStrike" cap="none" spc="0" baseline="0">
          <a:ln>
            <a:noFill/>
          </a:ln>
          <a:solidFill>
            <a:srgbClr val="FFFFFF"/>
          </a:solidFill>
          <a:uFillTx/>
          <a:latin typeface="+mj-lt"/>
          <a:ea typeface="+mj-ea"/>
          <a:cs typeface="+mj-cs"/>
          <a:sym typeface="Century Gothic"/>
        </a:defRPr>
      </a:lvl9pPr>
    </p:bodyStyle>
    <p:otherStyle>
      <a:lvl1pPr marL="0" marR="0" indent="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1pPr>
      <a:lvl2pPr marL="0" marR="0" indent="4572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2pPr>
      <a:lvl3pPr marL="0" marR="0" indent="9144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3pPr>
      <a:lvl4pPr marL="0" marR="0" indent="13716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4pPr>
      <a:lvl5pPr marL="0" marR="0" indent="18288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5pPr>
      <a:lvl6pPr marL="0" marR="0" indent="22860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6pPr>
      <a:lvl7pPr marL="0" marR="0" indent="27432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7pPr>
      <a:lvl8pPr marL="0" marR="0" indent="32004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8pPr>
      <a:lvl9pPr marL="0" marR="0" indent="3657600" algn="ctr" defTabSz="4572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quora.com/How-exactly-does-a-chess-computer-work" TargetMode="External"/><Relationship Id="rId2" Type="http://schemas.openxmlformats.org/officeDocument/2006/relationships/hyperlink" Target="https://www.quora.com/Is-there-a-way-to-never-lose-at-Tic-Tac-Toe" TargetMode="External"/><Relationship Id="rId1" Type="http://schemas.openxmlformats.org/officeDocument/2006/relationships/slideLayout" Target="../slideLayouts/slideLayout2.xml"/><Relationship Id="rId5" Type="http://schemas.openxmlformats.org/officeDocument/2006/relationships/hyperlink" Target="http://scs.ryerson.ca/~aharley/vis/conv/flat.html" TargetMode="External"/><Relationship Id="rId4" Type="http://schemas.openxmlformats.org/officeDocument/2006/relationships/hyperlink" Target="http://intelligence.worldofcomputing.net/ai-searc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ctrTitle"/>
          </p:nvPr>
        </p:nvSpPr>
        <p:spPr>
          <a:xfrm>
            <a:off x="1154954" y="1447799"/>
            <a:ext cx="8825660" cy="2057401"/>
          </a:xfrm>
          <a:prstGeom prst="rect">
            <a:avLst/>
          </a:prstGeom>
        </p:spPr>
        <p:txBody>
          <a:bodyPr/>
          <a:lstStyle/>
          <a:p>
            <a:r>
              <a:rPr lang="en-US" dirty="0"/>
              <a:t>Coding AI</a:t>
            </a:r>
            <a:endParaRPr dirty="0"/>
          </a:p>
        </p:txBody>
      </p:sp>
      <p:sp>
        <p:nvSpPr>
          <p:cNvPr id="290" name="Shape 290"/>
          <p:cNvSpPr>
            <a:spLocks noGrp="1"/>
          </p:cNvSpPr>
          <p:nvPr>
            <p:ph type="subTitle" sz="quarter" idx="1"/>
          </p:nvPr>
        </p:nvSpPr>
        <p:spPr>
          <a:xfrm>
            <a:off x="1154954" y="3447891"/>
            <a:ext cx="8825660" cy="1388804"/>
          </a:xfrm>
          <a:prstGeom prst="rect">
            <a:avLst/>
          </a:prstGeom>
        </p:spPr>
        <p:txBody>
          <a:bodyPr>
            <a:normAutofit/>
          </a:bodyPr>
          <a:lstStyle/>
          <a:p>
            <a:r>
              <a:rPr lang="en-US" dirty="0"/>
              <a:t>Game playing agents in python</a:t>
            </a:r>
          </a:p>
          <a:p>
            <a:endParaRPr lang="en-US" dirty="0"/>
          </a:p>
          <a:p>
            <a:r>
              <a:rPr lang="en-US" dirty="0"/>
              <a:t>Reboot.ai</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55"/>
          <p:cNvSpPr>
            <a:spLocks noGrp="1"/>
          </p:cNvSpPr>
          <p:nvPr>
            <p:ph type="title"/>
          </p:nvPr>
        </p:nvSpPr>
        <p:spPr>
          <a:xfrm>
            <a:off x="646111" y="452717"/>
            <a:ext cx="9404723" cy="1400532"/>
          </a:xfrm>
          <a:prstGeom prst="rect">
            <a:avLst/>
          </a:prstGeom>
        </p:spPr>
        <p:txBody>
          <a:bodyPr/>
          <a:lstStyle/>
          <a:p>
            <a:r>
              <a:t>Summary: Why?</a:t>
            </a:r>
          </a:p>
        </p:txBody>
      </p:sp>
      <p:sp>
        <p:nvSpPr>
          <p:cNvPr id="356" name="Shape 356"/>
          <p:cNvSpPr>
            <a:spLocks noGrp="1"/>
          </p:cNvSpPr>
          <p:nvPr>
            <p:ph type="body" idx="1"/>
          </p:nvPr>
        </p:nvSpPr>
        <p:spPr>
          <a:xfrm>
            <a:off x="198338" y="2005783"/>
            <a:ext cx="10661340" cy="4195483"/>
          </a:xfrm>
          <a:prstGeom prst="rect">
            <a:avLst/>
          </a:prstGeom>
        </p:spPr>
        <p:txBody>
          <a:bodyPr/>
          <a:lstStyle/>
          <a:p>
            <a:r>
              <a:rPr dirty="0"/>
              <a:t>Benefits</a:t>
            </a:r>
          </a:p>
          <a:p>
            <a:pPr marL="742950" lvl="1" indent="-285750">
              <a:defRPr sz="1800"/>
            </a:pPr>
            <a:r>
              <a:rPr lang="en-US" dirty="0"/>
              <a:t>Can be faster and cheaper than human alternative</a:t>
            </a:r>
          </a:p>
          <a:p>
            <a:pPr marL="742950" lvl="1" indent="-285750">
              <a:defRPr sz="1800"/>
            </a:pPr>
            <a:r>
              <a:rPr lang="en-US" dirty="0"/>
              <a:t>Can be employed in a wide variety of real world conditions and limited/flawed data</a:t>
            </a:r>
          </a:p>
          <a:p>
            <a:pPr marL="742950" lvl="1" indent="-285750">
              <a:defRPr sz="1800"/>
            </a:pPr>
            <a:r>
              <a:rPr lang="en-US" dirty="0"/>
              <a:t>Can involve elements of learning</a:t>
            </a:r>
            <a:endParaRPr dirty="0"/>
          </a:p>
          <a:p>
            <a:r>
              <a:rPr dirty="0"/>
              <a:t>Weaknesses</a:t>
            </a:r>
          </a:p>
          <a:p>
            <a:pPr marL="742950" lvl="1" indent="-285750">
              <a:defRPr sz="1800"/>
            </a:pPr>
            <a:r>
              <a:rPr lang="en-US" dirty="0"/>
              <a:t>Very difficult to generalize</a:t>
            </a:r>
          </a:p>
          <a:p>
            <a:pPr marL="742950" lvl="1" indent="-285750">
              <a:defRPr sz="1800"/>
            </a:pPr>
            <a:r>
              <a:rPr lang="en-US" dirty="0"/>
              <a:t>No contextual understanding or ‘intuition’</a:t>
            </a:r>
          </a:p>
          <a:p>
            <a:pPr marL="742950" lvl="1" indent="-285750">
              <a:defRPr sz="1800"/>
            </a:pPr>
            <a:r>
              <a:rPr lang="en-US" dirty="0"/>
              <a:t>Mistrusted and misunderstood</a:t>
            </a:r>
          </a:p>
          <a:p>
            <a:r>
              <a:rPr dirty="0"/>
              <a:t>Questions at this point?</a:t>
            </a:r>
          </a:p>
        </p:txBody>
      </p:sp>
      <p:sp>
        <p:nvSpPr>
          <p:cNvPr id="357" name="Shape 357"/>
          <p:cNvSpPr/>
          <p:nvPr/>
        </p:nvSpPr>
        <p:spPr>
          <a:xfrm>
            <a:off x="10378912" y="337909"/>
            <a:ext cx="881407"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Why?</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xfrm>
            <a:off x="646111" y="452717"/>
            <a:ext cx="9404723" cy="1400532"/>
          </a:xfrm>
          <a:prstGeom prst="rect">
            <a:avLst/>
          </a:prstGeom>
        </p:spPr>
        <p:txBody>
          <a:bodyPr/>
          <a:lstStyle/>
          <a:p>
            <a:r>
              <a:rPr lang="en-US" dirty="0"/>
              <a:t>What is an Algorithm</a:t>
            </a:r>
            <a:endParaRPr dirty="0"/>
          </a:p>
        </p:txBody>
      </p:sp>
      <p:sp>
        <p:nvSpPr>
          <p:cNvPr id="364" name="Shape 364"/>
          <p:cNvSpPr>
            <a:spLocks noGrp="1"/>
          </p:cNvSpPr>
          <p:nvPr>
            <p:ph type="body" idx="1"/>
          </p:nvPr>
        </p:nvSpPr>
        <p:spPr>
          <a:xfrm>
            <a:off x="1103311" y="2052916"/>
            <a:ext cx="9699808" cy="4636641"/>
          </a:xfrm>
          <a:prstGeom prst="rect">
            <a:avLst/>
          </a:prstGeom>
        </p:spPr>
        <p:txBody>
          <a:bodyPr>
            <a:normAutofit fontScale="92500" lnSpcReduction="10000"/>
          </a:bodyPr>
          <a:lstStyle/>
          <a:p>
            <a:r>
              <a:rPr lang="en-US" dirty="0"/>
              <a:t>An </a:t>
            </a:r>
            <a:r>
              <a:rPr lang="en-US" b="1" dirty="0"/>
              <a:t>algorithm </a:t>
            </a:r>
            <a:r>
              <a:rPr lang="en-US" dirty="0"/>
              <a:t>is a step by step process for completing a task. </a:t>
            </a:r>
          </a:p>
          <a:p>
            <a:pPr lvl="1"/>
            <a:r>
              <a:rPr lang="en-US" dirty="0"/>
              <a:t>Everyday examples: recipes, ‘habits’, traditions, driving laws</a:t>
            </a:r>
          </a:p>
          <a:p>
            <a:pPr marL="0" indent="0">
              <a:buNone/>
            </a:pPr>
            <a:endParaRPr lang="en-US" dirty="0"/>
          </a:p>
          <a:p>
            <a:pPr marL="0" indent="0">
              <a:buNone/>
            </a:pPr>
            <a:r>
              <a:rPr lang="en-US" dirty="0"/>
              <a:t>Example in code:</a:t>
            </a:r>
          </a:p>
          <a:p>
            <a:pPr marL="0" indent="0">
              <a:buNone/>
            </a:pPr>
            <a:r>
              <a:rPr lang="en-US" dirty="0" err="1"/>
              <a:t>getDressed</a:t>
            </a:r>
            <a:r>
              <a:rPr lang="en-US" dirty="0"/>
              <a:t>(temp):</a:t>
            </a:r>
          </a:p>
          <a:p>
            <a:pPr marL="0" indent="0">
              <a:buNone/>
            </a:pPr>
            <a:r>
              <a:rPr lang="en-US" dirty="0"/>
              <a:t>	if (temp &gt; 30):</a:t>
            </a:r>
          </a:p>
          <a:p>
            <a:pPr marL="0" indent="0">
              <a:buNone/>
            </a:pPr>
            <a:r>
              <a:rPr lang="en-US" dirty="0"/>
              <a:t>		</a:t>
            </a:r>
            <a:r>
              <a:rPr lang="en-US" dirty="0" err="1"/>
              <a:t>putOn</a:t>
            </a:r>
            <a:r>
              <a:rPr lang="en-US" dirty="0"/>
              <a:t>(shorts)</a:t>
            </a:r>
          </a:p>
          <a:p>
            <a:pPr marL="0" indent="0">
              <a:buNone/>
            </a:pPr>
            <a:r>
              <a:rPr lang="en-US" dirty="0"/>
              <a:t>	else</a:t>
            </a:r>
          </a:p>
          <a:p>
            <a:pPr marL="0" indent="0">
              <a:buNone/>
            </a:pPr>
            <a:r>
              <a:rPr lang="en-US" dirty="0"/>
              <a:t>		</a:t>
            </a:r>
            <a:r>
              <a:rPr lang="en-US" dirty="0" err="1"/>
              <a:t>putOn</a:t>
            </a:r>
            <a:r>
              <a:rPr lang="en-US" dirty="0"/>
              <a:t>(pants)</a:t>
            </a:r>
          </a:p>
          <a:p>
            <a:pPr marL="0" indent="0">
              <a:buNone/>
            </a:pPr>
            <a:endParaRPr lang="en-US" dirty="0"/>
          </a:p>
          <a:p>
            <a:pPr marL="0" indent="0">
              <a:buNone/>
            </a:pPr>
            <a:r>
              <a:rPr lang="en-US" dirty="0"/>
              <a:t>Algorithm knows what clothes to suggest for weather, but not occasion or event. Is it intelligent?</a:t>
            </a:r>
          </a:p>
        </p:txBody>
      </p:sp>
      <p:sp>
        <p:nvSpPr>
          <p:cNvPr id="10" name="Shape 365">
            <a:extLst>
              <a:ext uri="{FF2B5EF4-FFF2-40B4-BE49-F238E27FC236}">
                <a16:creationId xmlns:a16="http://schemas.microsoft.com/office/drawing/2014/main" id="{40782420-3311-4654-9025-D9ED1A59CDD4}"/>
              </a:ext>
            </a:extLst>
          </p:cNvPr>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spTree>
    <p:extLst>
      <p:ext uri="{BB962C8B-B14F-4D97-AF65-F5344CB8AC3E}">
        <p14:creationId xmlns:p14="http://schemas.microsoft.com/office/powerpoint/2010/main" val="102924890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xfrm>
            <a:off x="646111" y="452717"/>
            <a:ext cx="9404723" cy="1400532"/>
          </a:xfrm>
          <a:prstGeom prst="rect">
            <a:avLst/>
          </a:prstGeom>
        </p:spPr>
        <p:txBody>
          <a:bodyPr/>
          <a:lstStyle/>
          <a:p>
            <a:r>
              <a:rPr lang="en-US" dirty="0"/>
              <a:t>Tic-Tac-Toe Algorithm</a:t>
            </a:r>
            <a:endParaRPr dirty="0"/>
          </a:p>
        </p:txBody>
      </p:sp>
      <p:sp>
        <p:nvSpPr>
          <p:cNvPr id="364" name="Shape 364"/>
          <p:cNvSpPr>
            <a:spLocks noGrp="1"/>
          </p:cNvSpPr>
          <p:nvPr>
            <p:ph type="body" idx="1"/>
          </p:nvPr>
        </p:nvSpPr>
        <p:spPr>
          <a:xfrm>
            <a:off x="1103311" y="2052916"/>
            <a:ext cx="9699808" cy="1564579"/>
          </a:xfrm>
          <a:prstGeom prst="rect">
            <a:avLst/>
          </a:prstGeom>
        </p:spPr>
        <p:txBody>
          <a:bodyPr>
            <a:normAutofit lnSpcReduction="10000"/>
          </a:bodyPr>
          <a:lstStyle/>
          <a:p>
            <a:r>
              <a:rPr lang="en-US" dirty="0"/>
              <a:t>Let’s pseudo code an algorithm right now</a:t>
            </a:r>
          </a:p>
          <a:p>
            <a:r>
              <a:rPr lang="en-US" dirty="0"/>
              <a:t>If you were playing Tic-Tac-Toe as ‘O’ how would you decide to move?</a:t>
            </a:r>
          </a:p>
          <a:p>
            <a:r>
              <a:rPr lang="en-US" dirty="0"/>
              <a:t>Algorithm: a step by step process (rules of tic-tac-toe) for completing a task (winning)</a:t>
            </a:r>
          </a:p>
        </p:txBody>
      </p:sp>
      <p:sp>
        <p:nvSpPr>
          <p:cNvPr id="365" name="Shape 365"/>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pic>
        <p:nvPicPr>
          <p:cNvPr id="3" name="Picture 2">
            <a:extLst>
              <a:ext uri="{FF2B5EF4-FFF2-40B4-BE49-F238E27FC236}">
                <a16:creationId xmlns:a16="http://schemas.microsoft.com/office/drawing/2014/main" id="{18C5D4CC-E491-4CD3-A084-4D66F2878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652" y="3424130"/>
            <a:ext cx="4251158" cy="3271399"/>
          </a:xfrm>
          <a:prstGeom prst="rect">
            <a:avLst/>
          </a:prstGeom>
        </p:spPr>
      </p:pic>
    </p:spTree>
    <p:extLst>
      <p:ext uri="{BB962C8B-B14F-4D97-AF65-F5344CB8AC3E}">
        <p14:creationId xmlns:p14="http://schemas.microsoft.com/office/powerpoint/2010/main" val="806560726"/>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xfrm>
            <a:off x="646111" y="452717"/>
            <a:ext cx="9404723" cy="1400532"/>
          </a:xfrm>
          <a:prstGeom prst="rect">
            <a:avLst/>
          </a:prstGeom>
        </p:spPr>
        <p:txBody>
          <a:bodyPr/>
          <a:lstStyle/>
          <a:p>
            <a:r>
              <a:rPr lang="en-US" dirty="0"/>
              <a:t>Tic-Tac-Toe Algorithm</a:t>
            </a:r>
            <a:endParaRPr dirty="0"/>
          </a:p>
        </p:txBody>
      </p:sp>
      <p:sp>
        <p:nvSpPr>
          <p:cNvPr id="364" name="Shape 364"/>
          <p:cNvSpPr>
            <a:spLocks noGrp="1"/>
          </p:cNvSpPr>
          <p:nvPr>
            <p:ph type="body" idx="1"/>
          </p:nvPr>
        </p:nvSpPr>
        <p:spPr>
          <a:xfrm>
            <a:off x="1103310" y="2052916"/>
            <a:ext cx="10190331" cy="3874642"/>
          </a:xfrm>
          <a:prstGeom prst="rect">
            <a:avLst/>
          </a:prstGeom>
        </p:spPr>
        <p:txBody>
          <a:bodyPr>
            <a:normAutofit/>
          </a:bodyPr>
          <a:lstStyle/>
          <a:p>
            <a:endParaRPr lang="en-US" dirty="0"/>
          </a:p>
          <a:p>
            <a:r>
              <a:rPr lang="en-US" dirty="0"/>
              <a:t>It’s just tic-tac-toe, it doesn’t matter that much, when in doubt choose randomly</a:t>
            </a:r>
          </a:p>
          <a:p>
            <a:r>
              <a:rPr lang="en-US" dirty="0"/>
              <a:t>Check if we have 2 in a row and an empty space, play and win</a:t>
            </a:r>
          </a:p>
          <a:p>
            <a:r>
              <a:rPr lang="en-US" dirty="0"/>
              <a:t>Check if opponent has 2 in a row next to an empty space, block it</a:t>
            </a:r>
          </a:p>
          <a:p>
            <a:r>
              <a:rPr lang="en-US" dirty="0"/>
              <a:t>Imagine I played in a space how opponent would react… repeat</a:t>
            </a:r>
          </a:p>
          <a:p>
            <a:r>
              <a:rPr lang="en-US" dirty="0"/>
              <a:t>Try to play in spaces that maximize my connections while minimizing opponent’s</a:t>
            </a:r>
          </a:p>
        </p:txBody>
      </p:sp>
      <p:sp>
        <p:nvSpPr>
          <p:cNvPr id="6" name="Shape 365">
            <a:extLst>
              <a:ext uri="{FF2B5EF4-FFF2-40B4-BE49-F238E27FC236}">
                <a16:creationId xmlns:a16="http://schemas.microsoft.com/office/drawing/2014/main" id="{B54DBF42-A6DB-4B99-9770-2FFD0A691A74}"/>
              </a:ext>
            </a:extLst>
          </p:cNvPr>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spTree>
    <p:extLst>
      <p:ext uri="{BB962C8B-B14F-4D97-AF65-F5344CB8AC3E}">
        <p14:creationId xmlns:p14="http://schemas.microsoft.com/office/powerpoint/2010/main" val="138296558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xfrm>
            <a:off x="646111" y="452717"/>
            <a:ext cx="9404723" cy="1400532"/>
          </a:xfrm>
          <a:prstGeom prst="rect">
            <a:avLst/>
          </a:prstGeom>
        </p:spPr>
        <p:txBody>
          <a:bodyPr/>
          <a:lstStyle/>
          <a:p>
            <a:r>
              <a:rPr lang="en-US" dirty="0"/>
              <a:t>Algorithm Terminology – </a:t>
            </a:r>
            <a:br>
              <a:rPr lang="en-US" dirty="0"/>
            </a:br>
            <a:r>
              <a:rPr lang="en-US" dirty="0"/>
              <a:t>Heuristic</a:t>
            </a:r>
            <a:endParaRPr dirty="0"/>
          </a:p>
        </p:txBody>
      </p:sp>
      <p:sp>
        <p:nvSpPr>
          <p:cNvPr id="364" name="Shape 364"/>
          <p:cNvSpPr>
            <a:spLocks noGrp="1"/>
          </p:cNvSpPr>
          <p:nvPr>
            <p:ph type="body" idx="1"/>
          </p:nvPr>
        </p:nvSpPr>
        <p:spPr>
          <a:xfrm>
            <a:off x="1103311" y="2052917"/>
            <a:ext cx="9699808" cy="4195482"/>
          </a:xfrm>
          <a:prstGeom prst="rect">
            <a:avLst/>
          </a:prstGeom>
        </p:spPr>
        <p:txBody>
          <a:bodyPr>
            <a:normAutofit fontScale="92500" lnSpcReduction="20000"/>
          </a:bodyPr>
          <a:lstStyle/>
          <a:p>
            <a:r>
              <a:rPr lang="en-US" dirty="0"/>
              <a:t>Definition</a:t>
            </a:r>
          </a:p>
          <a:p>
            <a:pPr lvl="1"/>
            <a:r>
              <a:rPr lang="en-US" dirty="0"/>
              <a:t>‘Any approach to problem solving, learning, or discovery that employs a practical method not guaranteed to be optimal or perfect, but sufficient for the immediate goals.’ ‘A heuristic has no proof of correctness, often involves random elements, and may not yield optimal results.’</a:t>
            </a:r>
          </a:p>
          <a:p>
            <a:r>
              <a:rPr lang="en-US" dirty="0"/>
              <a:t>Example</a:t>
            </a:r>
          </a:p>
          <a:p>
            <a:pPr lvl="1"/>
            <a:r>
              <a:rPr lang="en-US" dirty="0"/>
              <a:t>finding the right water temperate for your shower turning it on hottest setting and decreasing to first comfortable state</a:t>
            </a:r>
          </a:p>
          <a:p>
            <a:r>
              <a:rPr lang="en-US" dirty="0"/>
              <a:t>Why it matters</a:t>
            </a:r>
          </a:p>
          <a:p>
            <a:pPr lvl="1"/>
            <a:r>
              <a:rPr lang="en-US" dirty="0"/>
              <a:t>David Hume and the starving donkey</a:t>
            </a:r>
          </a:p>
          <a:p>
            <a:r>
              <a:rPr lang="en-US" dirty="0"/>
              <a:t>In Tic-Tac-Toe</a:t>
            </a:r>
          </a:p>
          <a:p>
            <a:pPr lvl="1"/>
            <a:r>
              <a:rPr lang="en-US" dirty="0"/>
              <a:t>‘It’s just tic-tac-toe, it doesn’t matter that much, when in doubt choose randomly’</a:t>
            </a:r>
          </a:p>
        </p:txBody>
      </p:sp>
      <p:sp>
        <p:nvSpPr>
          <p:cNvPr id="7" name="Shape 365">
            <a:extLst>
              <a:ext uri="{FF2B5EF4-FFF2-40B4-BE49-F238E27FC236}">
                <a16:creationId xmlns:a16="http://schemas.microsoft.com/office/drawing/2014/main" id="{B1476977-340B-4892-9B52-C7AB25B55164}"/>
              </a:ext>
            </a:extLst>
          </p:cNvPr>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xfrm>
            <a:off x="646111" y="452717"/>
            <a:ext cx="9404723" cy="1400532"/>
          </a:xfrm>
          <a:prstGeom prst="rect">
            <a:avLst/>
          </a:prstGeom>
        </p:spPr>
        <p:txBody>
          <a:bodyPr/>
          <a:lstStyle/>
          <a:p>
            <a:r>
              <a:rPr lang="en-US" dirty="0"/>
              <a:t>Algorithm Terminology – </a:t>
            </a:r>
            <a:br>
              <a:rPr lang="en-US" dirty="0"/>
            </a:br>
            <a:r>
              <a:rPr lang="en-US" dirty="0"/>
              <a:t>Constraint Propagation</a:t>
            </a:r>
            <a:endParaRPr dirty="0"/>
          </a:p>
        </p:txBody>
      </p:sp>
      <p:sp>
        <p:nvSpPr>
          <p:cNvPr id="364" name="Shape 364"/>
          <p:cNvSpPr>
            <a:spLocks noGrp="1"/>
          </p:cNvSpPr>
          <p:nvPr>
            <p:ph type="body" idx="1"/>
          </p:nvPr>
        </p:nvSpPr>
        <p:spPr>
          <a:xfrm>
            <a:off x="1103311" y="2052917"/>
            <a:ext cx="9699808" cy="4195482"/>
          </a:xfrm>
          <a:prstGeom prst="rect">
            <a:avLst/>
          </a:prstGeom>
        </p:spPr>
        <p:txBody>
          <a:bodyPr>
            <a:normAutofit fontScale="85000" lnSpcReduction="10000"/>
          </a:bodyPr>
          <a:lstStyle/>
          <a:p>
            <a:r>
              <a:rPr lang="en-US" dirty="0"/>
              <a:t>Definition</a:t>
            </a:r>
          </a:p>
          <a:p>
            <a:pPr lvl="1"/>
            <a:r>
              <a:rPr lang="en-US" dirty="0"/>
              <a:t>‘the process of finding a solution to a set of constraints that impose conditions that variables must satisfy’ or solving for values ‘that satisfies all constraints’</a:t>
            </a:r>
          </a:p>
          <a:p>
            <a:r>
              <a:rPr lang="en-US" dirty="0"/>
              <a:t>Example</a:t>
            </a:r>
          </a:p>
          <a:p>
            <a:pPr lvl="1"/>
            <a:r>
              <a:rPr lang="en-US" dirty="0"/>
              <a:t>When completing a puzzle, start with edge pieces, if a piece is not an edge, don’t bother checking if it fits or, deciding what to eat from a menu given your personal food allergies</a:t>
            </a:r>
          </a:p>
          <a:p>
            <a:r>
              <a:rPr lang="en-US" dirty="0"/>
              <a:t>Why it matters</a:t>
            </a:r>
          </a:p>
          <a:p>
            <a:pPr lvl="1"/>
            <a:r>
              <a:rPr lang="en-US" dirty="0"/>
              <a:t>How we actually begin to ‘solve’ the problem beyond pure brute force and guesses, lets us cut out steps</a:t>
            </a:r>
          </a:p>
          <a:p>
            <a:r>
              <a:rPr lang="en-US" dirty="0"/>
              <a:t>In Tic-Tac-Toe</a:t>
            </a:r>
          </a:p>
          <a:p>
            <a:pPr lvl="1"/>
            <a:r>
              <a:rPr lang="en-US" dirty="0"/>
              <a:t>To determine our move, ‘check if we have 2 in a row and an empty space, play and win’ and ‘check if opponent has 2 in a row next to an empty space, block it’</a:t>
            </a:r>
          </a:p>
        </p:txBody>
      </p:sp>
      <p:sp>
        <p:nvSpPr>
          <p:cNvPr id="7" name="Shape 365">
            <a:extLst>
              <a:ext uri="{FF2B5EF4-FFF2-40B4-BE49-F238E27FC236}">
                <a16:creationId xmlns:a16="http://schemas.microsoft.com/office/drawing/2014/main" id="{B1476977-340B-4892-9B52-C7AB25B55164}"/>
              </a:ext>
            </a:extLst>
          </p:cNvPr>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spTree>
    <p:extLst>
      <p:ext uri="{BB962C8B-B14F-4D97-AF65-F5344CB8AC3E}">
        <p14:creationId xmlns:p14="http://schemas.microsoft.com/office/powerpoint/2010/main" val="428340418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xfrm>
            <a:off x="646111" y="452717"/>
            <a:ext cx="9404723" cy="1400532"/>
          </a:xfrm>
          <a:prstGeom prst="rect">
            <a:avLst/>
          </a:prstGeom>
        </p:spPr>
        <p:txBody>
          <a:bodyPr/>
          <a:lstStyle/>
          <a:p>
            <a:r>
              <a:rPr lang="en-US" dirty="0"/>
              <a:t>Algorithm Terminology – </a:t>
            </a:r>
            <a:br>
              <a:rPr lang="en-US" dirty="0"/>
            </a:br>
            <a:r>
              <a:rPr lang="en-US" dirty="0"/>
              <a:t>Search</a:t>
            </a:r>
            <a:endParaRPr dirty="0"/>
          </a:p>
        </p:txBody>
      </p:sp>
      <p:sp>
        <p:nvSpPr>
          <p:cNvPr id="364" name="Shape 364"/>
          <p:cNvSpPr>
            <a:spLocks noGrp="1"/>
          </p:cNvSpPr>
          <p:nvPr>
            <p:ph type="body" idx="1"/>
          </p:nvPr>
        </p:nvSpPr>
        <p:spPr>
          <a:xfrm>
            <a:off x="1103311" y="2052917"/>
            <a:ext cx="9699808" cy="4195482"/>
          </a:xfrm>
          <a:prstGeom prst="rect">
            <a:avLst/>
          </a:prstGeom>
        </p:spPr>
        <p:txBody>
          <a:bodyPr>
            <a:normAutofit fontScale="85000" lnSpcReduction="20000"/>
          </a:bodyPr>
          <a:lstStyle/>
          <a:p>
            <a:r>
              <a:rPr lang="en-US" dirty="0"/>
              <a:t>Definition</a:t>
            </a:r>
          </a:p>
          <a:p>
            <a:pPr lvl="1"/>
            <a:r>
              <a:rPr lang="en-US" dirty="0"/>
              <a:t>Creating a decision tree and iterating through evaluations of nodes (pure trial and error)</a:t>
            </a:r>
          </a:p>
          <a:p>
            <a:r>
              <a:rPr lang="en-US" dirty="0"/>
              <a:t>Example</a:t>
            </a:r>
          </a:p>
          <a:p>
            <a:pPr lvl="1"/>
            <a:r>
              <a:rPr lang="en-US" dirty="0"/>
              <a:t>When completing a puzzle, after filling in the edges, start sorting through all remaining pieces one by one until we find a fit</a:t>
            </a:r>
          </a:p>
          <a:p>
            <a:r>
              <a:rPr lang="en-US" dirty="0"/>
              <a:t>Why it matters</a:t>
            </a:r>
          </a:p>
          <a:p>
            <a:pPr lvl="1"/>
            <a:r>
              <a:rPr lang="en-US" dirty="0"/>
              <a:t>At some point, we may encounter a situation where there are multiple ‘equally good’ moves based on what is immediately known, thus we must start searching (trial and error) for an option [very different from applying a specific rule on what to do like ‘play only edge pieces’ for the puzzle]</a:t>
            </a:r>
          </a:p>
          <a:p>
            <a:r>
              <a:rPr lang="en-US" dirty="0"/>
              <a:t>In Tic-Tac-Toe</a:t>
            </a:r>
          </a:p>
          <a:p>
            <a:pPr lvl="1"/>
            <a:r>
              <a:rPr lang="en-US" dirty="0"/>
              <a:t>To determine our move, ‘check if we have 2 in a row and an empty space, play and win’ and ‘check if opponent has 2 in a row next to an empty space, block it’</a:t>
            </a:r>
          </a:p>
        </p:txBody>
      </p:sp>
      <p:sp>
        <p:nvSpPr>
          <p:cNvPr id="7" name="Shape 365">
            <a:extLst>
              <a:ext uri="{FF2B5EF4-FFF2-40B4-BE49-F238E27FC236}">
                <a16:creationId xmlns:a16="http://schemas.microsoft.com/office/drawing/2014/main" id="{B1476977-340B-4892-9B52-C7AB25B55164}"/>
              </a:ext>
            </a:extLst>
          </p:cNvPr>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spTree>
    <p:extLst>
      <p:ext uri="{BB962C8B-B14F-4D97-AF65-F5344CB8AC3E}">
        <p14:creationId xmlns:p14="http://schemas.microsoft.com/office/powerpoint/2010/main" val="314541591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xfrm>
            <a:off x="646111" y="452717"/>
            <a:ext cx="9404723" cy="1400532"/>
          </a:xfrm>
          <a:prstGeom prst="rect">
            <a:avLst/>
          </a:prstGeom>
        </p:spPr>
        <p:txBody>
          <a:bodyPr/>
          <a:lstStyle/>
          <a:p>
            <a:r>
              <a:rPr lang="en-US" dirty="0"/>
              <a:t>Algorithm Terminology – </a:t>
            </a:r>
            <a:br>
              <a:rPr lang="en-US" dirty="0"/>
            </a:br>
            <a:r>
              <a:rPr lang="en-US" dirty="0"/>
              <a:t>Summary</a:t>
            </a:r>
            <a:endParaRPr dirty="0"/>
          </a:p>
        </p:txBody>
      </p:sp>
      <p:sp>
        <p:nvSpPr>
          <p:cNvPr id="364" name="Shape 364"/>
          <p:cNvSpPr>
            <a:spLocks noGrp="1"/>
          </p:cNvSpPr>
          <p:nvPr>
            <p:ph type="body" idx="1"/>
          </p:nvPr>
        </p:nvSpPr>
        <p:spPr>
          <a:xfrm>
            <a:off x="1103311" y="2052917"/>
            <a:ext cx="9699808" cy="4195482"/>
          </a:xfrm>
          <a:prstGeom prst="rect">
            <a:avLst/>
          </a:prstGeom>
        </p:spPr>
        <p:txBody>
          <a:bodyPr>
            <a:normAutofit/>
          </a:bodyPr>
          <a:lstStyle/>
          <a:p>
            <a:r>
              <a:rPr lang="en-US" dirty="0"/>
              <a:t>Heuristic: how to decide when there is no clear best answer, get to a ‘good enough’ answer and thus have to search much less</a:t>
            </a:r>
          </a:p>
          <a:p>
            <a:endParaRPr lang="en-US" dirty="0"/>
          </a:p>
          <a:p>
            <a:r>
              <a:rPr lang="en-US" dirty="0"/>
              <a:t>Constraint Propagation: applying rules that clearly cut out answers that are impossible or suboptimal</a:t>
            </a:r>
          </a:p>
          <a:p>
            <a:endParaRPr lang="en-US" dirty="0"/>
          </a:p>
          <a:p>
            <a:r>
              <a:rPr lang="en-US" dirty="0"/>
              <a:t>Search: if there are many potentially equal options (can’t cut any more out via constraint propagation) and none of the answers are yet ‘good enough’ (based on our heuristics), start evaluating remaining possibilities</a:t>
            </a:r>
          </a:p>
          <a:p>
            <a:pPr lvl="1"/>
            <a:r>
              <a:rPr lang="en-US" dirty="0"/>
              <a:t>…why not just use search if it gets us the best answer of all possible answers?</a:t>
            </a:r>
          </a:p>
        </p:txBody>
      </p:sp>
      <p:sp>
        <p:nvSpPr>
          <p:cNvPr id="7" name="Shape 365">
            <a:extLst>
              <a:ext uri="{FF2B5EF4-FFF2-40B4-BE49-F238E27FC236}">
                <a16:creationId xmlns:a16="http://schemas.microsoft.com/office/drawing/2014/main" id="{B1476977-340B-4892-9B52-C7AB25B55164}"/>
              </a:ext>
            </a:extLst>
          </p:cNvPr>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spTree>
    <p:extLst>
      <p:ext uri="{BB962C8B-B14F-4D97-AF65-F5344CB8AC3E}">
        <p14:creationId xmlns:p14="http://schemas.microsoft.com/office/powerpoint/2010/main" val="279682466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xfrm>
            <a:off x="646111" y="452717"/>
            <a:ext cx="9404723" cy="1400532"/>
          </a:xfrm>
          <a:prstGeom prst="rect">
            <a:avLst/>
          </a:prstGeom>
        </p:spPr>
        <p:txBody>
          <a:bodyPr/>
          <a:lstStyle/>
          <a:p>
            <a:r>
              <a:rPr lang="en-US" dirty="0"/>
              <a:t>Tic-Tac-Toe Algorithm</a:t>
            </a:r>
            <a:endParaRPr dirty="0"/>
          </a:p>
        </p:txBody>
      </p:sp>
      <p:sp>
        <p:nvSpPr>
          <p:cNvPr id="365" name="Shape 365"/>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pic>
        <p:nvPicPr>
          <p:cNvPr id="3" name="Picture 2">
            <a:extLst>
              <a:ext uri="{FF2B5EF4-FFF2-40B4-BE49-F238E27FC236}">
                <a16:creationId xmlns:a16="http://schemas.microsoft.com/office/drawing/2014/main" id="{80D23226-E3E6-4F69-9852-418F13488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529" y="1275346"/>
            <a:ext cx="7110481" cy="4996113"/>
          </a:xfrm>
          <a:prstGeom prst="rect">
            <a:avLst/>
          </a:prstGeom>
        </p:spPr>
      </p:pic>
    </p:spTree>
    <p:extLst>
      <p:ext uri="{BB962C8B-B14F-4D97-AF65-F5344CB8AC3E}">
        <p14:creationId xmlns:p14="http://schemas.microsoft.com/office/powerpoint/2010/main" val="258211302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xfrm>
            <a:off x="646111" y="452717"/>
            <a:ext cx="9404723" cy="1400532"/>
          </a:xfrm>
          <a:prstGeom prst="rect">
            <a:avLst/>
          </a:prstGeom>
        </p:spPr>
        <p:txBody>
          <a:bodyPr/>
          <a:lstStyle/>
          <a:p>
            <a:r>
              <a:rPr lang="en-US" dirty="0"/>
              <a:t>Tic-Tac-Toe Algorithm</a:t>
            </a:r>
            <a:endParaRPr dirty="0"/>
          </a:p>
        </p:txBody>
      </p:sp>
      <p:sp>
        <p:nvSpPr>
          <p:cNvPr id="365" name="Shape 365"/>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pic>
        <p:nvPicPr>
          <p:cNvPr id="8" name="Picture 7">
            <a:extLst>
              <a:ext uri="{FF2B5EF4-FFF2-40B4-BE49-F238E27FC236}">
                <a16:creationId xmlns:a16="http://schemas.microsoft.com/office/drawing/2014/main" id="{51F2607D-F983-4C6D-932A-BA7F7F98B8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410" y="1247025"/>
            <a:ext cx="6388768" cy="5298154"/>
          </a:xfrm>
          <a:prstGeom prst="rect">
            <a:avLst/>
          </a:prstGeom>
        </p:spPr>
      </p:pic>
    </p:spTree>
    <p:extLst>
      <p:ext uri="{BB962C8B-B14F-4D97-AF65-F5344CB8AC3E}">
        <p14:creationId xmlns:p14="http://schemas.microsoft.com/office/powerpoint/2010/main" val="188248176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p:cNvSpPr>
          <p:nvPr>
            <p:ph type="title"/>
          </p:nvPr>
        </p:nvSpPr>
        <p:spPr>
          <a:xfrm>
            <a:off x="646111" y="452717"/>
            <a:ext cx="9404723" cy="1400532"/>
          </a:xfrm>
          <a:prstGeom prst="rect">
            <a:avLst/>
          </a:prstGeom>
        </p:spPr>
        <p:txBody>
          <a:bodyPr/>
          <a:lstStyle/>
          <a:p>
            <a:r>
              <a:t>Agenda</a:t>
            </a:r>
          </a:p>
        </p:txBody>
      </p:sp>
      <p:sp>
        <p:nvSpPr>
          <p:cNvPr id="294" name="Shape 294"/>
          <p:cNvSpPr>
            <a:spLocks noGrp="1"/>
          </p:cNvSpPr>
          <p:nvPr>
            <p:ph type="body" idx="1"/>
          </p:nvPr>
        </p:nvSpPr>
        <p:spPr>
          <a:xfrm>
            <a:off x="1103311" y="2052917"/>
            <a:ext cx="8946543" cy="4195482"/>
          </a:xfrm>
          <a:prstGeom prst="rect">
            <a:avLst/>
          </a:prstGeom>
        </p:spPr>
        <p:txBody>
          <a:bodyPr/>
          <a:lstStyle/>
          <a:p>
            <a:r>
              <a:rPr dirty="0"/>
              <a:t>Who: Who is this guy?</a:t>
            </a:r>
          </a:p>
          <a:p>
            <a:r>
              <a:rPr dirty="0"/>
              <a:t>Why: </a:t>
            </a:r>
            <a:r>
              <a:rPr lang="en-US" dirty="0"/>
              <a:t>Why do we need intelligent algorithms? What do they solve?</a:t>
            </a:r>
          </a:p>
          <a:p>
            <a:r>
              <a:rPr lang="en-US" dirty="0"/>
              <a:t>What: What are algorithms/intelligent agents?</a:t>
            </a:r>
          </a:p>
          <a:p>
            <a:r>
              <a:rPr dirty="0"/>
              <a:t>How: </a:t>
            </a:r>
            <a:r>
              <a:rPr lang="en-US" dirty="0"/>
              <a:t>How do these algorithms actually work?</a:t>
            </a:r>
            <a:endParaRPr dirty="0"/>
          </a:p>
          <a:p>
            <a:pPr marL="742950" lvl="1" indent="-285750">
              <a:defRPr sz="1800"/>
            </a:pPr>
            <a:r>
              <a:rPr dirty="0"/>
              <a:t>High Level Description</a:t>
            </a:r>
          </a:p>
          <a:p>
            <a:pPr marL="742950" lvl="1" indent="-285750">
              <a:defRPr sz="1800"/>
            </a:pPr>
            <a:r>
              <a:rPr dirty="0"/>
              <a:t>Technical Deep Dive</a:t>
            </a:r>
          </a:p>
          <a:p>
            <a:pPr marL="742950" lvl="1" indent="-285750">
              <a:defRPr sz="1800"/>
            </a:pPr>
            <a:r>
              <a:rPr dirty="0"/>
              <a:t>Code Walkthrough</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xfrm>
            <a:off x="646111" y="452717"/>
            <a:ext cx="9404723" cy="1400532"/>
          </a:xfrm>
          <a:prstGeom prst="rect">
            <a:avLst/>
          </a:prstGeom>
        </p:spPr>
        <p:txBody>
          <a:bodyPr/>
          <a:lstStyle/>
          <a:p>
            <a:r>
              <a:rPr lang="en-US" dirty="0"/>
              <a:t>Tic-Tac-Toe Algorithm</a:t>
            </a:r>
            <a:endParaRPr dirty="0"/>
          </a:p>
        </p:txBody>
      </p:sp>
      <p:sp>
        <p:nvSpPr>
          <p:cNvPr id="365" name="Shape 365"/>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pic>
        <p:nvPicPr>
          <p:cNvPr id="3" name="Picture 2">
            <a:extLst>
              <a:ext uri="{FF2B5EF4-FFF2-40B4-BE49-F238E27FC236}">
                <a16:creationId xmlns:a16="http://schemas.microsoft.com/office/drawing/2014/main" id="{E210F2CA-7E4C-469B-B9FF-94C4546D8E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5244" y="-334970"/>
            <a:ext cx="9242754" cy="6928275"/>
          </a:xfrm>
          <a:prstGeom prst="rect">
            <a:avLst/>
          </a:prstGeom>
        </p:spPr>
      </p:pic>
    </p:spTree>
    <p:extLst>
      <p:ext uri="{BB962C8B-B14F-4D97-AF65-F5344CB8AC3E}">
        <p14:creationId xmlns:p14="http://schemas.microsoft.com/office/powerpoint/2010/main" val="168885932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prstGeom prst="rect">
            <a:avLst/>
          </a:prstGeom>
        </p:spPr>
        <p:txBody>
          <a:bodyPr/>
          <a:lstStyle/>
          <a:p>
            <a:r>
              <a:rPr lang="en-US" dirty="0"/>
              <a:t>What about Chess?</a:t>
            </a:r>
            <a:endParaRPr dirty="0"/>
          </a:p>
        </p:txBody>
      </p:sp>
      <p:sp>
        <p:nvSpPr>
          <p:cNvPr id="6" name="Text Placeholder 5">
            <a:extLst>
              <a:ext uri="{FF2B5EF4-FFF2-40B4-BE49-F238E27FC236}">
                <a16:creationId xmlns:a16="http://schemas.microsoft.com/office/drawing/2014/main" id="{BAF79787-A297-437D-8516-8529A207D13F}"/>
              </a:ext>
            </a:extLst>
          </p:cNvPr>
          <p:cNvSpPr>
            <a:spLocks noGrp="1"/>
          </p:cNvSpPr>
          <p:nvPr>
            <p:ph type="body" sz="half" idx="1"/>
          </p:nvPr>
        </p:nvSpPr>
        <p:spPr/>
        <p:txBody>
          <a:bodyPr/>
          <a:lstStyle/>
          <a:p>
            <a:r>
              <a:rPr lang="en-US" dirty="0"/>
              <a:t>Chess is just like tic-tac-toe:</a:t>
            </a:r>
          </a:p>
          <a:p>
            <a:pPr lvl="1"/>
            <a:r>
              <a:rPr lang="en-US" dirty="0"/>
              <a:t>Fully observable</a:t>
            </a:r>
          </a:p>
          <a:p>
            <a:pPr lvl="1"/>
            <a:r>
              <a:rPr lang="en-US" dirty="0"/>
              <a:t>Limited outcomes</a:t>
            </a:r>
          </a:p>
          <a:p>
            <a:pPr lvl="1"/>
            <a:r>
              <a:rPr lang="en-US" dirty="0"/>
              <a:t>No randomness</a:t>
            </a:r>
          </a:p>
          <a:p>
            <a:pPr lvl="1"/>
            <a:r>
              <a:rPr lang="en-US" dirty="0"/>
              <a:t>Adversarial (Competitive)</a:t>
            </a:r>
          </a:p>
          <a:p>
            <a:r>
              <a:rPr lang="en-US" dirty="0"/>
              <a:t>Concluding we can just use search, like tic-tac-toe, would therefore be… logical</a:t>
            </a:r>
          </a:p>
        </p:txBody>
      </p:sp>
      <p:sp>
        <p:nvSpPr>
          <p:cNvPr id="365" name="Shape 365"/>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pic>
        <p:nvPicPr>
          <p:cNvPr id="4" name="Picture 3">
            <a:extLst>
              <a:ext uri="{FF2B5EF4-FFF2-40B4-BE49-F238E27FC236}">
                <a16:creationId xmlns:a16="http://schemas.microsoft.com/office/drawing/2014/main" id="{BF4706AB-BCAE-4857-9BE2-2314C4243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715" y="2229852"/>
            <a:ext cx="3048000" cy="2286000"/>
          </a:xfrm>
          <a:prstGeom prst="rect">
            <a:avLst/>
          </a:prstGeom>
        </p:spPr>
      </p:pic>
    </p:spTree>
    <p:extLst>
      <p:ext uri="{BB962C8B-B14F-4D97-AF65-F5344CB8AC3E}">
        <p14:creationId xmlns:p14="http://schemas.microsoft.com/office/powerpoint/2010/main" val="216492920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prstGeom prst="rect">
            <a:avLst/>
          </a:prstGeom>
        </p:spPr>
        <p:txBody>
          <a:bodyPr/>
          <a:lstStyle/>
          <a:p>
            <a:r>
              <a:rPr lang="en-US" dirty="0"/>
              <a:t>Tic-Tac-Toe Algorithm</a:t>
            </a:r>
            <a:endParaRPr dirty="0"/>
          </a:p>
        </p:txBody>
      </p:sp>
      <p:sp>
        <p:nvSpPr>
          <p:cNvPr id="5" name="Text Placeholder 4">
            <a:extLst>
              <a:ext uri="{FF2B5EF4-FFF2-40B4-BE49-F238E27FC236}">
                <a16:creationId xmlns:a16="http://schemas.microsoft.com/office/drawing/2014/main" id="{E1F76AD2-7DF3-48F0-A282-39F40FF41188}"/>
              </a:ext>
            </a:extLst>
          </p:cNvPr>
          <p:cNvSpPr>
            <a:spLocks noGrp="1"/>
          </p:cNvSpPr>
          <p:nvPr>
            <p:ph type="body" sz="half" idx="1"/>
          </p:nvPr>
        </p:nvSpPr>
        <p:spPr>
          <a:xfrm>
            <a:off x="1111333" y="1467017"/>
            <a:ext cx="4396340" cy="5070141"/>
          </a:xfrm>
        </p:spPr>
        <p:txBody>
          <a:bodyPr>
            <a:normAutofit/>
          </a:bodyPr>
          <a:lstStyle/>
          <a:p>
            <a:r>
              <a:rPr lang="en-US" dirty="0"/>
              <a:t>Start of game:</a:t>
            </a:r>
          </a:p>
          <a:p>
            <a:pPr lvl="1"/>
            <a:r>
              <a:rPr lang="en-US" dirty="0"/>
              <a:t>2 possible moves * 8 pawns</a:t>
            </a:r>
          </a:p>
          <a:p>
            <a:pPr lvl="1"/>
            <a:r>
              <a:rPr lang="en-US" dirty="0"/>
              <a:t>2 possible moves * 2 knights</a:t>
            </a:r>
          </a:p>
          <a:p>
            <a:pPr lvl="1"/>
            <a:r>
              <a:rPr lang="en-US" dirty="0"/>
              <a:t>20 moves per player</a:t>
            </a:r>
          </a:p>
          <a:p>
            <a:pPr lvl="1"/>
            <a:r>
              <a:rPr lang="en-US" dirty="0"/>
              <a:t>5 moves in is ~20^5 = 3,200,000</a:t>
            </a:r>
          </a:p>
          <a:p>
            <a:pPr lvl="1"/>
            <a:r>
              <a:rPr lang="en-US" dirty="0"/>
              <a:t>6 moves in = 64,000,000</a:t>
            </a:r>
          </a:p>
          <a:p>
            <a:r>
              <a:rPr lang="en-US" dirty="0"/>
              <a:t>Claude Shannon- Average games lasts around 40 moves, each move ~10^3 possibilities on average</a:t>
            </a:r>
          </a:p>
          <a:p>
            <a:endParaRPr lang="en-US" dirty="0"/>
          </a:p>
        </p:txBody>
      </p:sp>
      <p:sp>
        <p:nvSpPr>
          <p:cNvPr id="365" name="Shape 365"/>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pic>
        <p:nvPicPr>
          <p:cNvPr id="4" name="Picture 3">
            <a:extLst>
              <a:ext uri="{FF2B5EF4-FFF2-40B4-BE49-F238E27FC236}">
                <a16:creationId xmlns:a16="http://schemas.microsoft.com/office/drawing/2014/main" id="{679F0369-044C-4931-BF5F-2CB9E07DC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703" y="1992312"/>
            <a:ext cx="5057668" cy="2667920"/>
          </a:xfrm>
          <a:prstGeom prst="rect">
            <a:avLst/>
          </a:prstGeom>
        </p:spPr>
      </p:pic>
    </p:spTree>
    <p:extLst>
      <p:ext uri="{BB962C8B-B14F-4D97-AF65-F5344CB8AC3E}">
        <p14:creationId xmlns:p14="http://schemas.microsoft.com/office/powerpoint/2010/main" val="30811990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prstGeom prst="rect">
            <a:avLst/>
          </a:prstGeom>
        </p:spPr>
        <p:txBody>
          <a:bodyPr/>
          <a:lstStyle/>
          <a:p>
            <a:r>
              <a:rPr lang="en-US" dirty="0"/>
              <a:t>Tic-Tac-Toe Algorithm</a:t>
            </a:r>
            <a:endParaRPr dirty="0"/>
          </a:p>
        </p:txBody>
      </p:sp>
      <p:sp>
        <p:nvSpPr>
          <p:cNvPr id="5" name="Text Placeholder 4">
            <a:extLst>
              <a:ext uri="{FF2B5EF4-FFF2-40B4-BE49-F238E27FC236}">
                <a16:creationId xmlns:a16="http://schemas.microsoft.com/office/drawing/2014/main" id="{E1F76AD2-7DF3-48F0-A282-39F40FF41188}"/>
              </a:ext>
            </a:extLst>
          </p:cNvPr>
          <p:cNvSpPr>
            <a:spLocks noGrp="1"/>
          </p:cNvSpPr>
          <p:nvPr>
            <p:ph type="body" sz="half" idx="1"/>
          </p:nvPr>
        </p:nvSpPr>
        <p:spPr>
          <a:xfrm>
            <a:off x="1111333" y="1467017"/>
            <a:ext cx="4396340" cy="5070141"/>
          </a:xfrm>
        </p:spPr>
        <p:txBody>
          <a:bodyPr>
            <a:normAutofit/>
          </a:bodyPr>
          <a:lstStyle/>
          <a:p>
            <a:r>
              <a:rPr lang="en-US" dirty="0"/>
              <a:t>10^120 total possibilities &gt; atoms in universe (10^75)</a:t>
            </a:r>
          </a:p>
          <a:p>
            <a:r>
              <a:rPr lang="en-US" dirty="0"/>
              <a:t>Chinese supercomputer 10^16 calculations per second</a:t>
            </a:r>
          </a:p>
          <a:p>
            <a:r>
              <a:rPr lang="en-US" dirty="0"/>
              <a:t>10^104 seconds to search entire game, or 3.2258065e+96 years</a:t>
            </a:r>
          </a:p>
          <a:p>
            <a:r>
              <a:rPr lang="en-US" dirty="0"/>
              <a:t>Universe is 13.772e+9 years old</a:t>
            </a:r>
          </a:p>
          <a:p>
            <a:endParaRPr lang="en-US" dirty="0"/>
          </a:p>
          <a:p>
            <a:r>
              <a:rPr lang="en-US" dirty="0"/>
              <a:t>But that doesn’t mean every possible position ‘makes sense’</a:t>
            </a:r>
          </a:p>
          <a:p>
            <a:r>
              <a:rPr lang="en-US" dirty="0"/>
              <a:t>Which is where the essence of heuristics, constrain propagation, and search algorithms come in…</a:t>
            </a:r>
          </a:p>
        </p:txBody>
      </p:sp>
      <p:sp>
        <p:nvSpPr>
          <p:cNvPr id="365" name="Shape 365"/>
          <p:cNvSpPr/>
          <p:nvPr/>
        </p:nvSpPr>
        <p:spPr>
          <a:xfrm>
            <a:off x="10379904" y="329888"/>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rPr dirty="0"/>
              <a:t>What?</a:t>
            </a:r>
          </a:p>
        </p:txBody>
      </p:sp>
      <p:pic>
        <p:nvPicPr>
          <p:cNvPr id="3" name="Picture 2">
            <a:extLst>
              <a:ext uri="{FF2B5EF4-FFF2-40B4-BE49-F238E27FC236}">
                <a16:creationId xmlns:a16="http://schemas.microsoft.com/office/drawing/2014/main" id="{0D71FD69-9368-483E-B939-27591D236B19}"/>
              </a:ext>
            </a:extLst>
          </p:cNvPr>
          <p:cNvPicPr>
            <a:picLocks noChangeAspect="1"/>
          </p:cNvPicPr>
          <p:nvPr/>
        </p:nvPicPr>
        <p:blipFill rotWithShape="1">
          <a:blip r:embed="rId2">
            <a:extLst>
              <a:ext uri="{28A0092B-C50C-407E-A947-70E740481C1C}">
                <a14:useLocalDpi xmlns:a14="http://schemas.microsoft.com/office/drawing/2010/main" val="0"/>
              </a:ext>
            </a:extLst>
          </a:blip>
          <a:srcRect r="45839"/>
          <a:stretch/>
        </p:blipFill>
        <p:spPr>
          <a:xfrm>
            <a:off x="7603960" y="1558793"/>
            <a:ext cx="3072062" cy="4088027"/>
          </a:xfrm>
          <a:prstGeom prst="rect">
            <a:avLst/>
          </a:prstGeom>
        </p:spPr>
      </p:pic>
    </p:spTree>
    <p:extLst>
      <p:ext uri="{BB962C8B-B14F-4D97-AF65-F5344CB8AC3E}">
        <p14:creationId xmlns:p14="http://schemas.microsoft.com/office/powerpoint/2010/main" val="348608375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p:cNvSpPr>
          <p:nvPr>
            <p:ph type="title"/>
          </p:nvPr>
        </p:nvSpPr>
        <p:spPr>
          <a:xfrm>
            <a:off x="646111" y="452717"/>
            <a:ext cx="9404723" cy="1400532"/>
          </a:xfrm>
          <a:prstGeom prst="rect">
            <a:avLst/>
          </a:prstGeom>
        </p:spPr>
        <p:txBody>
          <a:bodyPr/>
          <a:lstStyle/>
          <a:p>
            <a:r>
              <a:rPr dirty="0"/>
              <a:t>Summary: What?</a:t>
            </a:r>
          </a:p>
        </p:txBody>
      </p:sp>
      <p:sp>
        <p:nvSpPr>
          <p:cNvPr id="408" name="Shape 408"/>
          <p:cNvSpPr>
            <a:spLocks noGrp="1"/>
          </p:cNvSpPr>
          <p:nvPr>
            <p:ph type="body" idx="1"/>
          </p:nvPr>
        </p:nvSpPr>
        <p:spPr>
          <a:xfrm>
            <a:off x="198338" y="2005783"/>
            <a:ext cx="10661340" cy="4195483"/>
          </a:xfrm>
          <a:prstGeom prst="rect">
            <a:avLst/>
          </a:prstGeom>
        </p:spPr>
        <p:txBody>
          <a:bodyPr>
            <a:normAutofit/>
          </a:bodyPr>
          <a:lstStyle/>
          <a:p>
            <a:r>
              <a:rPr dirty="0"/>
              <a:t>High Level</a:t>
            </a:r>
          </a:p>
          <a:p>
            <a:pPr lvl="1"/>
            <a:r>
              <a:rPr lang="en-US" dirty="0"/>
              <a:t>An algorithm</a:t>
            </a:r>
            <a:r>
              <a:rPr lang="en-US" b="1" dirty="0"/>
              <a:t> </a:t>
            </a:r>
            <a:r>
              <a:rPr lang="en-US" dirty="0"/>
              <a:t>is a step by step process for completing a task </a:t>
            </a:r>
          </a:p>
          <a:p>
            <a:pPr marL="742950" lvl="1" indent="-285750">
              <a:defRPr sz="1800"/>
            </a:pPr>
            <a:r>
              <a:rPr lang="en-US" dirty="0"/>
              <a:t>Intelligence is subjective and contextually dependent</a:t>
            </a:r>
            <a:endParaRPr dirty="0"/>
          </a:p>
          <a:p>
            <a:pPr marL="742950" lvl="1" indent="-285750">
              <a:defRPr sz="1800"/>
            </a:pPr>
            <a:r>
              <a:rPr lang="en-US" dirty="0"/>
              <a:t>An AI is an intelligent algorithm that can handle cases not explicitly coded</a:t>
            </a:r>
            <a:endParaRPr dirty="0"/>
          </a:p>
          <a:p>
            <a:r>
              <a:rPr dirty="0"/>
              <a:t>Deeper Dive</a:t>
            </a:r>
          </a:p>
          <a:p>
            <a:pPr marL="742950" lvl="1" indent="-285750">
              <a:defRPr sz="1800"/>
            </a:pPr>
            <a:r>
              <a:rPr lang="en-US" dirty="0"/>
              <a:t>Heuristics (emotions), constraint propagation (logic/reason), search (experimentation)</a:t>
            </a:r>
          </a:p>
          <a:p>
            <a:pPr marL="742950" lvl="1" indent="-285750">
              <a:defRPr sz="1800"/>
            </a:pPr>
            <a:r>
              <a:rPr lang="en-US" dirty="0"/>
              <a:t> Essence of an AI algorithm is finding ways to cut down on possibilities without trial and error (intuition)</a:t>
            </a:r>
          </a:p>
          <a:p>
            <a:r>
              <a:rPr dirty="0"/>
              <a:t>Questions at this point?</a:t>
            </a:r>
          </a:p>
        </p:txBody>
      </p:sp>
      <p:sp>
        <p:nvSpPr>
          <p:cNvPr id="409" name="Shape 409"/>
          <p:cNvSpPr/>
          <p:nvPr/>
        </p:nvSpPr>
        <p:spPr>
          <a:xfrm>
            <a:off x="10331777" y="337909"/>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What?</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xfrm>
            <a:off x="646111" y="452717"/>
            <a:ext cx="9404723" cy="1400532"/>
          </a:xfrm>
          <a:prstGeom prst="rect">
            <a:avLst/>
          </a:prstGeom>
        </p:spPr>
        <p:txBody>
          <a:bodyPr/>
          <a:lstStyle/>
          <a:p>
            <a:r>
              <a:rPr lang="en-US" dirty="0"/>
              <a:t>How to Create an AI Algorithm</a:t>
            </a:r>
            <a:endParaRPr dirty="0"/>
          </a:p>
        </p:txBody>
      </p:sp>
      <p:sp>
        <p:nvSpPr>
          <p:cNvPr id="412" name="Shape 412"/>
          <p:cNvSpPr>
            <a:spLocks noGrp="1"/>
          </p:cNvSpPr>
          <p:nvPr>
            <p:ph type="body" idx="1"/>
          </p:nvPr>
        </p:nvSpPr>
        <p:spPr>
          <a:xfrm>
            <a:off x="980546" y="1764159"/>
            <a:ext cx="8946543" cy="4195483"/>
          </a:xfrm>
          <a:prstGeom prst="rect">
            <a:avLst/>
          </a:prstGeom>
        </p:spPr>
        <p:txBody>
          <a:bodyPr>
            <a:normAutofit/>
          </a:bodyPr>
          <a:lstStyle/>
          <a:p>
            <a:r>
              <a:rPr lang="en-US" dirty="0"/>
              <a:t>Create a heuristic framework of how decisions should roughly be made</a:t>
            </a:r>
          </a:p>
          <a:p>
            <a:r>
              <a:rPr lang="en-US" dirty="0"/>
              <a:t>Codify constraints that are rules/laws/decisions based on the specifics of the case</a:t>
            </a:r>
          </a:p>
          <a:p>
            <a:r>
              <a:rPr lang="en-US" dirty="0"/>
              <a:t>Propagate the constraints</a:t>
            </a:r>
          </a:p>
          <a:p>
            <a:r>
              <a:rPr lang="en-US" dirty="0"/>
              <a:t>When you reach a point that has no obvious solution based on constraints:</a:t>
            </a:r>
          </a:p>
          <a:p>
            <a:pPr lvl="1"/>
            <a:r>
              <a:rPr lang="en-US" dirty="0"/>
              <a:t>Search through decision trees to find an answer</a:t>
            </a:r>
          </a:p>
          <a:p>
            <a:pPr lvl="1"/>
            <a:r>
              <a:rPr lang="en-US" dirty="0"/>
              <a:t>Pick an answer and update its probabilities based on feedback</a:t>
            </a:r>
            <a:endParaRPr dirty="0"/>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spTree>
    <p:extLst>
      <p:ext uri="{BB962C8B-B14F-4D97-AF65-F5344CB8AC3E}">
        <p14:creationId xmlns:p14="http://schemas.microsoft.com/office/powerpoint/2010/main" val="230810517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xfrm>
            <a:off x="646111" y="452717"/>
            <a:ext cx="9404723" cy="1400532"/>
          </a:xfrm>
          <a:prstGeom prst="rect">
            <a:avLst/>
          </a:prstGeom>
        </p:spPr>
        <p:txBody>
          <a:bodyPr/>
          <a:lstStyle/>
          <a:p>
            <a:r>
              <a:rPr lang="en-US" dirty="0"/>
              <a:t>Creating an AI - Heuristics</a:t>
            </a:r>
            <a:endParaRPr dirty="0"/>
          </a:p>
        </p:txBody>
      </p:sp>
      <p:sp>
        <p:nvSpPr>
          <p:cNvPr id="412" name="Shape 412"/>
          <p:cNvSpPr>
            <a:spLocks noGrp="1"/>
          </p:cNvSpPr>
          <p:nvPr>
            <p:ph type="body" idx="1"/>
          </p:nvPr>
        </p:nvSpPr>
        <p:spPr>
          <a:xfrm>
            <a:off x="980546" y="1764159"/>
            <a:ext cx="8946543" cy="4195483"/>
          </a:xfrm>
          <a:prstGeom prst="rect">
            <a:avLst/>
          </a:prstGeom>
        </p:spPr>
        <p:txBody>
          <a:bodyPr>
            <a:normAutofit/>
          </a:bodyPr>
          <a:lstStyle/>
          <a:p>
            <a:r>
              <a:rPr lang="en-US" dirty="0"/>
              <a:t>Need to be a good tradeoff of necessary quality/accuracy and resources (time and computations)</a:t>
            </a:r>
          </a:p>
          <a:p>
            <a:r>
              <a:rPr lang="en-US" dirty="0"/>
              <a:t>Is used to rank branches before you search</a:t>
            </a:r>
          </a:p>
          <a:p>
            <a:pPr lvl="1"/>
            <a:r>
              <a:rPr lang="en-US" dirty="0"/>
              <a:t>Ex. In tic-tac-toe may have 3 possible moves, how do you pick which branch to explore first?</a:t>
            </a:r>
          </a:p>
          <a:p>
            <a:pPr lvl="1"/>
            <a:r>
              <a:rPr lang="en-US" dirty="0"/>
              <a:t>A heuristic such as ‘start with moves that link 2 of out cells together’ prioritizes with branches to start with- it may not be perfect, but should be better than randomly picking</a:t>
            </a:r>
            <a:endParaRPr dirty="0"/>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spTree>
    <p:extLst>
      <p:ext uri="{BB962C8B-B14F-4D97-AF65-F5344CB8AC3E}">
        <p14:creationId xmlns:p14="http://schemas.microsoft.com/office/powerpoint/2010/main" val="471213586"/>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xfrm>
            <a:off x="646111" y="452717"/>
            <a:ext cx="9404723" cy="1400532"/>
          </a:xfrm>
          <a:prstGeom prst="rect">
            <a:avLst/>
          </a:prstGeom>
        </p:spPr>
        <p:txBody>
          <a:bodyPr/>
          <a:lstStyle/>
          <a:p>
            <a:r>
              <a:rPr lang="en-US" dirty="0"/>
              <a:t>Creating an AI - Constraints</a:t>
            </a:r>
            <a:endParaRPr dirty="0"/>
          </a:p>
        </p:txBody>
      </p:sp>
      <p:sp>
        <p:nvSpPr>
          <p:cNvPr id="412" name="Shape 412"/>
          <p:cNvSpPr>
            <a:spLocks noGrp="1"/>
          </p:cNvSpPr>
          <p:nvPr>
            <p:ph type="body" idx="1"/>
          </p:nvPr>
        </p:nvSpPr>
        <p:spPr>
          <a:xfrm>
            <a:off x="980546" y="1234769"/>
            <a:ext cx="8946543" cy="4195483"/>
          </a:xfrm>
          <a:prstGeom prst="rect">
            <a:avLst/>
          </a:prstGeom>
        </p:spPr>
        <p:txBody>
          <a:bodyPr>
            <a:normAutofit/>
          </a:bodyPr>
          <a:lstStyle/>
          <a:p>
            <a:r>
              <a:rPr lang="en-US" dirty="0"/>
              <a:t>Highly case dependent</a:t>
            </a:r>
          </a:p>
          <a:p>
            <a:r>
              <a:rPr lang="en-US" dirty="0"/>
              <a:t>Must be expressed mathematically/programmatically</a:t>
            </a:r>
          </a:p>
          <a:p>
            <a:r>
              <a:rPr lang="en-US" dirty="0"/>
              <a:t>Can be informed by other aspects of machine learning, doesn’t need to be ‘hard coded’</a:t>
            </a:r>
          </a:p>
          <a:p>
            <a:r>
              <a:rPr lang="en-US" dirty="0"/>
              <a:t>Propagating constraints is just applying these rules over and over until:</a:t>
            </a:r>
          </a:p>
          <a:p>
            <a:pPr lvl="1"/>
            <a:r>
              <a:rPr lang="en-US" dirty="0"/>
              <a:t>Get a result</a:t>
            </a:r>
          </a:p>
          <a:p>
            <a:pPr lvl="1"/>
            <a:r>
              <a:rPr lang="en-US" dirty="0"/>
              <a:t>Get stuck</a:t>
            </a:r>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pic>
        <p:nvPicPr>
          <p:cNvPr id="3" name="Picture 2">
            <a:extLst>
              <a:ext uri="{FF2B5EF4-FFF2-40B4-BE49-F238E27FC236}">
                <a16:creationId xmlns:a16="http://schemas.microsoft.com/office/drawing/2014/main" id="{357C00D2-5A74-4E83-B9FA-11B20888559F}"/>
              </a:ext>
            </a:extLst>
          </p:cNvPr>
          <p:cNvPicPr>
            <a:picLocks noChangeAspect="1"/>
          </p:cNvPicPr>
          <p:nvPr/>
        </p:nvPicPr>
        <p:blipFill rotWithShape="1">
          <a:blip r:embed="rId2">
            <a:extLst>
              <a:ext uri="{28A0092B-C50C-407E-A947-70E740481C1C}">
                <a14:useLocalDpi xmlns:a14="http://schemas.microsoft.com/office/drawing/2010/main" val="0"/>
              </a:ext>
            </a:extLst>
          </a:blip>
          <a:srcRect r="51686"/>
          <a:stretch/>
        </p:blipFill>
        <p:spPr>
          <a:xfrm>
            <a:off x="4715627" y="3907254"/>
            <a:ext cx="3907006" cy="2305050"/>
          </a:xfrm>
          <a:prstGeom prst="rect">
            <a:avLst/>
          </a:prstGeom>
        </p:spPr>
      </p:pic>
    </p:spTree>
    <p:extLst>
      <p:ext uri="{BB962C8B-B14F-4D97-AF65-F5344CB8AC3E}">
        <p14:creationId xmlns:p14="http://schemas.microsoft.com/office/powerpoint/2010/main" val="2688189647"/>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xfrm>
            <a:off x="646111" y="452717"/>
            <a:ext cx="9404723" cy="1400532"/>
          </a:xfrm>
          <a:prstGeom prst="rect">
            <a:avLst/>
          </a:prstGeom>
        </p:spPr>
        <p:txBody>
          <a:bodyPr/>
          <a:lstStyle/>
          <a:p>
            <a:r>
              <a:rPr lang="en-US" dirty="0"/>
              <a:t>Creating an AI - Search</a:t>
            </a:r>
            <a:endParaRPr dirty="0"/>
          </a:p>
        </p:txBody>
      </p:sp>
      <p:sp>
        <p:nvSpPr>
          <p:cNvPr id="412" name="Shape 412"/>
          <p:cNvSpPr>
            <a:spLocks noGrp="1"/>
          </p:cNvSpPr>
          <p:nvPr>
            <p:ph type="body" idx="1"/>
          </p:nvPr>
        </p:nvSpPr>
        <p:spPr>
          <a:xfrm>
            <a:off x="980546" y="1234769"/>
            <a:ext cx="8946543" cy="4195483"/>
          </a:xfrm>
          <a:prstGeom prst="rect">
            <a:avLst/>
          </a:prstGeom>
        </p:spPr>
        <p:txBody>
          <a:bodyPr>
            <a:normAutofit/>
          </a:bodyPr>
          <a:lstStyle/>
          <a:p>
            <a:r>
              <a:rPr lang="en-US" dirty="0"/>
              <a:t>Needs to evaluate branches by some metric</a:t>
            </a:r>
          </a:p>
          <a:p>
            <a:r>
              <a:rPr lang="en-US" dirty="0"/>
              <a:t>Often can’t explore every branch, or explore any given branch fully (some situations are even infinite), so must make an informed tradeoff</a:t>
            </a:r>
          </a:p>
          <a:p>
            <a:r>
              <a:rPr lang="en-US" dirty="0"/>
              <a:t>Helpful to prioritize which branches to search</a:t>
            </a:r>
          </a:p>
          <a:p>
            <a:r>
              <a:rPr lang="en-US" dirty="0"/>
              <a:t>Multiple ways to search</a:t>
            </a:r>
          </a:p>
          <a:p>
            <a:pPr lvl="1"/>
            <a:r>
              <a:rPr lang="en-US" dirty="0"/>
              <a:t>1) Depth first</a:t>
            </a:r>
          </a:p>
          <a:p>
            <a:pPr lvl="1"/>
            <a:r>
              <a:rPr lang="en-US" dirty="0"/>
              <a:t>2) Breath first</a:t>
            </a:r>
          </a:p>
          <a:p>
            <a:pPr lvl="1"/>
            <a:r>
              <a:rPr lang="en-US" dirty="0"/>
              <a:t>3) Optimized methods</a:t>
            </a:r>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spTree>
    <p:extLst>
      <p:ext uri="{BB962C8B-B14F-4D97-AF65-F5344CB8AC3E}">
        <p14:creationId xmlns:p14="http://schemas.microsoft.com/office/powerpoint/2010/main" val="33264207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rPr lang="en-US" dirty="0"/>
              <a:t>Search – Depth First</a:t>
            </a:r>
            <a:endParaRPr dirty="0"/>
          </a:p>
        </p:txBody>
      </p:sp>
      <p:sp>
        <p:nvSpPr>
          <p:cNvPr id="6" name="Text Placeholder 5">
            <a:extLst>
              <a:ext uri="{FF2B5EF4-FFF2-40B4-BE49-F238E27FC236}">
                <a16:creationId xmlns:a16="http://schemas.microsoft.com/office/drawing/2014/main" id="{3F01C620-A3C3-4606-9B90-6582C0A8FE98}"/>
              </a:ext>
            </a:extLst>
          </p:cNvPr>
          <p:cNvSpPr>
            <a:spLocks noGrp="1"/>
          </p:cNvSpPr>
          <p:nvPr>
            <p:ph type="body" sz="half" idx="1"/>
          </p:nvPr>
        </p:nvSpPr>
        <p:spPr/>
        <p:txBody>
          <a:bodyPr>
            <a:normAutofit fontScale="92500" lnSpcReduction="20000"/>
          </a:bodyPr>
          <a:lstStyle/>
          <a:p>
            <a:r>
              <a:rPr lang="en-US" dirty="0"/>
              <a:t>1 &gt; 2 &gt; 3 &gt; 4 &gt; 3 &gt; 5 &gt; 3 &gt; 2 &gt; 6…</a:t>
            </a:r>
          </a:p>
          <a:p>
            <a:r>
              <a:rPr lang="en-US" dirty="0"/>
              <a:t>Advantages</a:t>
            </a:r>
          </a:p>
          <a:p>
            <a:pPr lvl="1"/>
            <a:r>
              <a:rPr lang="en-US" dirty="0"/>
              <a:t>Low memory usage (just node per depth level)</a:t>
            </a:r>
          </a:p>
          <a:p>
            <a:pPr lvl="1"/>
            <a:r>
              <a:rPr lang="en-US" dirty="0"/>
              <a:t>Potentially can find solution very quickly</a:t>
            </a:r>
          </a:p>
          <a:p>
            <a:r>
              <a:rPr lang="en-US" dirty="0"/>
              <a:t>Disadvantages</a:t>
            </a:r>
          </a:p>
          <a:p>
            <a:pPr lvl="1"/>
            <a:r>
              <a:rPr lang="en-US" dirty="0"/>
              <a:t>Doesn’t work with infinite depth (even finite graph can have infinite possibilities if self referral), thus no guarantee of solution</a:t>
            </a:r>
          </a:p>
          <a:p>
            <a:pPr lvl="1"/>
            <a:r>
              <a:rPr lang="en-US" dirty="0"/>
              <a:t>Can spend a lot of time on a ‘useless’ branch</a:t>
            </a:r>
          </a:p>
          <a:p>
            <a:pPr lvl="1"/>
            <a:r>
              <a:rPr lang="en-US" dirty="0"/>
              <a:t>Can be very slow to find ideal solutions (imagine if 8 is ideal)</a:t>
            </a:r>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pic>
        <p:nvPicPr>
          <p:cNvPr id="5" name="Picture 4">
            <a:extLst>
              <a:ext uri="{FF2B5EF4-FFF2-40B4-BE49-F238E27FC236}">
                <a16:creationId xmlns:a16="http://schemas.microsoft.com/office/drawing/2014/main" id="{F3FE40BF-0D18-4C22-AE6D-FC1B20E6C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208" y="1961147"/>
            <a:ext cx="5282616" cy="3380874"/>
          </a:xfrm>
          <a:prstGeom prst="rect">
            <a:avLst/>
          </a:prstGeom>
        </p:spPr>
      </p:pic>
    </p:spTree>
    <p:extLst>
      <p:ext uri="{BB962C8B-B14F-4D97-AF65-F5344CB8AC3E}">
        <p14:creationId xmlns:p14="http://schemas.microsoft.com/office/powerpoint/2010/main" val="309082252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p:cNvSpPr>
          <p:nvPr>
            <p:ph type="title"/>
          </p:nvPr>
        </p:nvSpPr>
        <p:spPr>
          <a:xfrm>
            <a:off x="646111" y="452717"/>
            <a:ext cx="9404723" cy="1400532"/>
          </a:xfrm>
          <a:prstGeom prst="rect">
            <a:avLst/>
          </a:prstGeom>
        </p:spPr>
        <p:txBody>
          <a:bodyPr/>
          <a:lstStyle/>
          <a:p>
            <a:r>
              <a:rPr dirty="0"/>
              <a:t>About Me</a:t>
            </a:r>
          </a:p>
        </p:txBody>
      </p:sp>
      <p:sp>
        <p:nvSpPr>
          <p:cNvPr id="297" name="Shape 297"/>
          <p:cNvSpPr>
            <a:spLocks noGrp="1"/>
          </p:cNvSpPr>
          <p:nvPr>
            <p:ph type="body" idx="1"/>
          </p:nvPr>
        </p:nvSpPr>
        <p:spPr>
          <a:xfrm>
            <a:off x="1103311" y="2052917"/>
            <a:ext cx="9728088" cy="4195482"/>
          </a:xfrm>
          <a:prstGeom prst="rect">
            <a:avLst/>
          </a:prstGeom>
        </p:spPr>
        <p:txBody>
          <a:bodyPr>
            <a:normAutofit lnSpcReduction="10000"/>
          </a:bodyPr>
          <a:lstStyle/>
          <a:p>
            <a:pPr>
              <a:lnSpc>
                <a:spcPct val="80000"/>
              </a:lnSpc>
              <a:defRPr sz="1800"/>
            </a:pPr>
            <a:r>
              <a:rPr dirty="0"/>
              <a:t>BBA Emory University – Finance</a:t>
            </a:r>
          </a:p>
          <a:p>
            <a:pPr>
              <a:lnSpc>
                <a:spcPct val="80000"/>
              </a:lnSpc>
              <a:defRPr sz="1800"/>
            </a:pPr>
            <a:r>
              <a:rPr dirty="0"/>
              <a:t>Finance</a:t>
            </a:r>
          </a:p>
          <a:p>
            <a:pPr marL="742950" lvl="1" indent="-285750">
              <a:lnSpc>
                <a:spcPct val="80000"/>
              </a:lnSpc>
              <a:defRPr sz="1600"/>
            </a:pPr>
            <a:r>
              <a:rPr dirty="0"/>
              <a:t>Excel API Specialist – Bloomberg</a:t>
            </a:r>
          </a:p>
          <a:p>
            <a:pPr marL="742950" lvl="1" indent="-285750">
              <a:lnSpc>
                <a:spcPct val="80000"/>
              </a:lnSpc>
              <a:defRPr sz="1600"/>
            </a:pPr>
            <a:r>
              <a:rPr dirty="0"/>
              <a:t>Lead Investment Trader – Algorithmic Desk – Macro Hedge Fund</a:t>
            </a:r>
          </a:p>
          <a:p>
            <a:pPr>
              <a:lnSpc>
                <a:spcPct val="80000"/>
              </a:lnSpc>
              <a:defRPr sz="1800"/>
            </a:pPr>
            <a:r>
              <a:rPr dirty="0"/>
              <a:t>Development</a:t>
            </a:r>
          </a:p>
          <a:p>
            <a:pPr marL="742950" lvl="1" indent="-285750">
              <a:lnSpc>
                <a:spcPct val="80000"/>
              </a:lnSpc>
              <a:defRPr sz="1600"/>
            </a:pPr>
            <a:r>
              <a:rPr dirty="0"/>
              <a:t>Immersive Bootcamp &amp; Self Taught</a:t>
            </a:r>
          </a:p>
          <a:p>
            <a:pPr marL="742950" lvl="1" indent="-285750">
              <a:lnSpc>
                <a:spcPct val="80000"/>
              </a:lnSpc>
              <a:defRPr sz="1600"/>
            </a:pPr>
            <a:r>
              <a:rPr dirty="0"/>
              <a:t>Full stack Web Developer: websites, apps, games, chatbots, open source, etc.</a:t>
            </a:r>
          </a:p>
          <a:p>
            <a:pPr marL="742950" lvl="1" indent="-285750">
              <a:lnSpc>
                <a:spcPct val="80000"/>
              </a:lnSpc>
              <a:defRPr sz="1600"/>
            </a:pPr>
            <a:r>
              <a:rPr dirty="0"/>
              <a:t>Professional Scrum Master (PSM I) &amp; Professional Scrum Product Owner (PSPO I)</a:t>
            </a:r>
          </a:p>
          <a:p>
            <a:pPr marL="742950" lvl="1" indent="-285750">
              <a:lnSpc>
                <a:spcPct val="80000"/>
              </a:lnSpc>
              <a:defRPr sz="1600"/>
            </a:pPr>
            <a:r>
              <a:rPr dirty="0"/>
              <a:t>Avid futurist- AI, blockchain, IOT, &amp; social ramifications</a:t>
            </a:r>
            <a:endParaRPr lang="en-US" dirty="0"/>
          </a:p>
          <a:p>
            <a:pPr marL="311150" indent="-285750">
              <a:lnSpc>
                <a:spcPct val="80000"/>
              </a:lnSpc>
              <a:defRPr sz="1600"/>
            </a:pPr>
            <a:r>
              <a:rPr lang="en-US" dirty="0"/>
              <a:t>Reboot.ai</a:t>
            </a:r>
          </a:p>
          <a:p>
            <a:pPr marL="742950" lvl="1" indent="-285750">
              <a:lnSpc>
                <a:spcPct val="80000"/>
              </a:lnSpc>
              <a:defRPr sz="1600"/>
            </a:pPr>
            <a:r>
              <a:rPr lang="en-US" dirty="0"/>
              <a:t>Hong Kong machine learning and AI educator</a:t>
            </a:r>
          </a:p>
          <a:p>
            <a:pPr marL="742950" lvl="1" indent="-285750">
              <a:lnSpc>
                <a:spcPct val="80000"/>
              </a:lnSpc>
              <a:defRPr sz="1600"/>
            </a:pPr>
            <a:r>
              <a:rPr lang="en-US" dirty="0"/>
              <a:t>Courses for beginners and advanced</a:t>
            </a:r>
          </a:p>
          <a:p>
            <a:pPr marL="742950" lvl="1" indent="-285750">
              <a:lnSpc>
                <a:spcPct val="80000"/>
              </a:lnSpc>
              <a:defRPr sz="1600"/>
            </a:pPr>
            <a:r>
              <a:rPr lang="en-US" dirty="0"/>
              <a:t>Curriculum developed in consultation with local data driven hiring companies</a:t>
            </a:r>
            <a:endParaRPr dirty="0"/>
          </a:p>
        </p:txBody>
      </p:sp>
      <p:sp>
        <p:nvSpPr>
          <p:cNvPr id="298" name="Shape 298"/>
          <p:cNvSpPr/>
          <p:nvPr/>
        </p:nvSpPr>
        <p:spPr>
          <a:xfrm>
            <a:off x="10369484" y="337909"/>
            <a:ext cx="890832"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Who?</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rPr lang="en-US" dirty="0"/>
              <a:t>Search – Breadth First</a:t>
            </a:r>
            <a:endParaRPr dirty="0"/>
          </a:p>
        </p:txBody>
      </p:sp>
      <p:sp>
        <p:nvSpPr>
          <p:cNvPr id="6" name="Text Placeholder 5">
            <a:extLst>
              <a:ext uri="{FF2B5EF4-FFF2-40B4-BE49-F238E27FC236}">
                <a16:creationId xmlns:a16="http://schemas.microsoft.com/office/drawing/2014/main" id="{3F01C620-A3C3-4606-9B90-6582C0A8FE98}"/>
              </a:ext>
            </a:extLst>
          </p:cNvPr>
          <p:cNvSpPr>
            <a:spLocks noGrp="1"/>
          </p:cNvSpPr>
          <p:nvPr>
            <p:ph type="body" sz="half" idx="1"/>
          </p:nvPr>
        </p:nvSpPr>
        <p:spPr/>
        <p:txBody>
          <a:bodyPr>
            <a:normAutofit fontScale="92500" lnSpcReduction="10000"/>
          </a:bodyPr>
          <a:lstStyle/>
          <a:p>
            <a:r>
              <a:rPr lang="en-US" dirty="0"/>
              <a:t>1 &gt; 2 &gt; 1 &gt; 7 &gt; 1 &gt; 8 &gt; 2 &gt; 3 &gt; 2 &gt; 6 &gt;...</a:t>
            </a:r>
          </a:p>
          <a:p>
            <a:r>
              <a:rPr lang="en-US" dirty="0"/>
              <a:t>Advantages</a:t>
            </a:r>
          </a:p>
          <a:p>
            <a:pPr lvl="1"/>
            <a:r>
              <a:rPr lang="en-US" dirty="0"/>
              <a:t>Won’t get ‘trapped’ in an infinite tree</a:t>
            </a:r>
          </a:p>
          <a:p>
            <a:pPr lvl="1"/>
            <a:r>
              <a:rPr lang="en-US" dirty="0"/>
              <a:t>If solution exists, guaranteed to find it</a:t>
            </a:r>
          </a:p>
          <a:p>
            <a:pPr lvl="1"/>
            <a:r>
              <a:rPr lang="en-US" dirty="0"/>
              <a:t>Has a ‘broader’ view of possibilities than DFS at any given point in execution time</a:t>
            </a:r>
          </a:p>
          <a:p>
            <a:r>
              <a:rPr lang="en-US" dirty="0"/>
              <a:t>Disadvantages</a:t>
            </a:r>
          </a:p>
          <a:p>
            <a:pPr lvl="1"/>
            <a:r>
              <a:rPr lang="en-US" dirty="0"/>
              <a:t>High memory usage (each level of the tree must be saved in order to generate the next level)</a:t>
            </a:r>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pic>
        <p:nvPicPr>
          <p:cNvPr id="5" name="Picture 4">
            <a:extLst>
              <a:ext uri="{FF2B5EF4-FFF2-40B4-BE49-F238E27FC236}">
                <a16:creationId xmlns:a16="http://schemas.microsoft.com/office/drawing/2014/main" id="{F3FE40BF-0D18-4C22-AE6D-FC1B20E6C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208" y="1961147"/>
            <a:ext cx="5282616" cy="3380874"/>
          </a:xfrm>
          <a:prstGeom prst="rect">
            <a:avLst/>
          </a:prstGeom>
        </p:spPr>
      </p:pic>
    </p:spTree>
    <p:extLst>
      <p:ext uri="{BB962C8B-B14F-4D97-AF65-F5344CB8AC3E}">
        <p14:creationId xmlns:p14="http://schemas.microsoft.com/office/powerpoint/2010/main" val="346360514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rPr lang="en-US" dirty="0"/>
              <a:t>Search – Iterative Deepening</a:t>
            </a:r>
            <a:endParaRPr dirty="0"/>
          </a:p>
        </p:txBody>
      </p:sp>
      <p:sp>
        <p:nvSpPr>
          <p:cNvPr id="6" name="Text Placeholder 5">
            <a:extLst>
              <a:ext uri="{FF2B5EF4-FFF2-40B4-BE49-F238E27FC236}">
                <a16:creationId xmlns:a16="http://schemas.microsoft.com/office/drawing/2014/main" id="{3F01C620-A3C3-4606-9B90-6582C0A8FE98}"/>
              </a:ext>
            </a:extLst>
          </p:cNvPr>
          <p:cNvSpPr>
            <a:spLocks noGrp="1"/>
          </p:cNvSpPr>
          <p:nvPr>
            <p:ph type="body" sz="half" idx="1"/>
          </p:nvPr>
        </p:nvSpPr>
        <p:spPr/>
        <p:txBody>
          <a:bodyPr>
            <a:normAutofit fontScale="85000" lnSpcReduction="10000"/>
          </a:bodyPr>
          <a:lstStyle/>
          <a:p>
            <a:r>
              <a:rPr lang="en-US" dirty="0"/>
              <a:t>Runs a depth first search to increasing levels of depth</a:t>
            </a:r>
          </a:p>
          <a:p>
            <a:r>
              <a:rPr lang="en-US" dirty="0"/>
              <a:t>1 &gt; 2, 1 &gt; 7, 1 &gt; 8 time check &gt; 2 &gt; 3 &gt; 2 &gt; 6…</a:t>
            </a:r>
          </a:p>
          <a:p>
            <a:r>
              <a:rPr lang="en-US" dirty="0"/>
              <a:t>Advantages</a:t>
            </a:r>
          </a:p>
          <a:p>
            <a:pPr lvl="1"/>
            <a:r>
              <a:rPr lang="en-US" dirty="0"/>
              <a:t>Won’t get ‘trapped’ in an infinite tree</a:t>
            </a:r>
          </a:p>
          <a:p>
            <a:pPr lvl="1"/>
            <a:r>
              <a:rPr lang="en-US" dirty="0"/>
              <a:t>Takes only DFS memory requirements with extremely minimal marginal time costs compared to BFS</a:t>
            </a:r>
          </a:p>
          <a:p>
            <a:r>
              <a:rPr lang="en-US" dirty="0"/>
              <a:t>Disadvantages</a:t>
            </a:r>
          </a:p>
          <a:p>
            <a:pPr lvl="1"/>
            <a:r>
              <a:rPr lang="en-US" dirty="0"/>
              <a:t>In graphs with repeating (duplicate nodes) IDS still has to check them (because no memory) while BFS can recognize them as duplicates and cut out (since all nodes saved in memory)</a:t>
            </a:r>
          </a:p>
          <a:p>
            <a:pPr lvl="1"/>
            <a:endParaRPr lang="en-US" dirty="0"/>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pic>
        <p:nvPicPr>
          <p:cNvPr id="5" name="Picture 4">
            <a:extLst>
              <a:ext uri="{FF2B5EF4-FFF2-40B4-BE49-F238E27FC236}">
                <a16:creationId xmlns:a16="http://schemas.microsoft.com/office/drawing/2014/main" id="{F3FE40BF-0D18-4C22-AE6D-FC1B20E6C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208" y="1961147"/>
            <a:ext cx="5282616" cy="3380874"/>
          </a:xfrm>
          <a:prstGeom prst="rect">
            <a:avLst/>
          </a:prstGeom>
        </p:spPr>
      </p:pic>
    </p:spTree>
    <p:extLst>
      <p:ext uri="{BB962C8B-B14F-4D97-AF65-F5344CB8AC3E}">
        <p14:creationId xmlns:p14="http://schemas.microsoft.com/office/powerpoint/2010/main" val="58813175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rPr lang="en-US" dirty="0"/>
              <a:t>Search – Adversarial</a:t>
            </a:r>
            <a:endParaRPr dirty="0"/>
          </a:p>
        </p:txBody>
      </p:sp>
      <p:sp>
        <p:nvSpPr>
          <p:cNvPr id="6" name="Text Placeholder 5">
            <a:extLst>
              <a:ext uri="{FF2B5EF4-FFF2-40B4-BE49-F238E27FC236}">
                <a16:creationId xmlns:a16="http://schemas.microsoft.com/office/drawing/2014/main" id="{3F01C620-A3C3-4606-9B90-6582C0A8FE98}"/>
              </a:ext>
            </a:extLst>
          </p:cNvPr>
          <p:cNvSpPr>
            <a:spLocks noGrp="1"/>
          </p:cNvSpPr>
          <p:nvPr>
            <p:ph type="body" sz="half" idx="1"/>
          </p:nvPr>
        </p:nvSpPr>
        <p:spPr/>
        <p:txBody>
          <a:bodyPr>
            <a:normAutofit/>
          </a:bodyPr>
          <a:lstStyle/>
          <a:p>
            <a:r>
              <a:rPr lang="en-US" dirty="0"/>
              <a:t>Up to now our search has assumed a given value independent of the observer (player)</a:t>
            </a:r>
          </a:p>
          <a:p>
            <a:r>
              <a:rPr lang="en-US" dirty="0"/>
              <a:t>What if we are searching moves though, should we assume opponent plays randomly?</a:t>
            </a:r>
          </a:p>
          <a:p>
            <a:r>
              <a:rPr lang="en-US" dirty="0"/>
              <a:t>We need a way to evaluate the quality of branches so we can choose between branches and make our best move on our turn, and assume opponent makes best move on theirs</a:t>
            </a:r>
          </a:p>
          <a:p>
            <a:pPr lvl="1"/>
            <a:endParaRPr lang="en-US" dirty="0"/>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pic>
        <p:nvPicPr>
          <p:cNvPr id="7" name="Picture 6">
            <a:extLst>
              <a:ext uri="{FF2B5EF4-FFF2-40B4-BE49-F238E27FC236}">
                <a16:creationId xmlns:a16="http://schemas.microsoft.com/office/drawing/2014/main" id="{89FB3120-1F79-4136-B018-3E221A9F0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384" y="2575008"/>
            <a:ext cx="6122408" cy="2173455"/>
          </a:xfrm>
          <a:prstGeom prst="rect">
            <a:avLst/>
          </a:prstGeom>
        </p:spPr>
      </p:pic>
    </p:spTree>
    <p:extLst>
      <p:ext uri="{BB962C8B-B14F-4D97-AF65-F5344CB8AC3E}">
        <p14:creationId xmlns:p14="http://schemas.microsoft.com/office/powerpoint/2010/main" val="3593919852"/>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rPr lang="en-US" dirty="0"/>
              <a:t>Minimax Algorithm</a:t>
            </a:r>
            <a:endParaRPr dirty="0"/>
          </a:p>
        </p:txBody>
      </p:sp>
      <p:sp>
        <p:nvSpPr>
          <p:cNvPr id="6" name="Text Placeholder 5">
            <a:extLst>
              <a:ext uri="{FF2B5EF4-FFF2-40B4-BE49-F238E27FC236}">
                <a16:creationId xmlns:a16="http://schemas.microsoft.com/office/drawing/2014/main" id="{3F01C620-A3C3-4606-9B90-6582C0A8FE98}"/>
              </a:ext>
            </a:extLst>
          </p:cNvPr>
          <p:cNvSpPr>
            <a:spLocks noGrp="1"/>
          </p:cNvSpPr>
          <p:nvPr>
            <p:ph type="body" sz="half" idx="1"/>
          </p:nvPr>
        </p:nvSpPr>
        <p:spPr/>
        <p:txBody>
          <a:bodyPr>
            <a:normAutofit/>
          </a:bodyPr>
          <a:lstStyle/>
          <a:p>
            <a:r>
              <a:rPr lang="en-US" dirty="0"/>
              <a:t>Human creator of AI must decide ‘what to measure/maximize’ </a:t>
            </a:r>
            <a:r>
              <a:rPr lang="en-US" dirty="0" err="1"/>
              <a:t>ie</a:t>
            </a:r>
            <a:r>
              <a:rPr lang="en-US" dirty="0"/>
              <a:t>. number of moves, number of connected pieces, binary win conditions, points, </a:t>
            </a:r>
            <a:r>
              <a:rPr lang="en-US" dirty="0" err="1"/>
              <a:t>etc</a:t>
            </a:r>
            <a:r>
              <a:rPr lang="en-US" dirty="0"/>
              <a:t>…</a:t>
            </a:r>
          </a:p>
          <a:p>
            <a:r>
              <a:rPr lang="en-US" dirty="0"/>
              <a:t>Values flow from bottom (terminal node) to top</a:t>
            </a:r>
          </a:p>
          <a:p>
            <a:r>
              <a:rPr lang="en-US" dirty="0"/>
              <a:t>Note what you measure depends on</a:t>
            </a:r>
          </a:p>
          <a:p>
            <a:pPr lvl="1"/>
            <a:r>
              <a:rPr lang="en-US" dirty="0"/>
              <a:t>1) how correlated is it to desired state</a:t>
            </a:r>
          </a:p>
          <a:p>
            <a:pPr lvl="1"/>
            <a:r>
              <a:rPr lang="en-US" dirty="0"/>
              <a:t>2) how ‘deep’ you are required to search</a:t>
            </a:r>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pic>
        <p:nvPicPr>
          <p:cNvPr id="5" name="Picture 4">
            <a:extLst>
              <a:ext uri="{FF2B5EF4-FFF2-40B4-BE49-F238E27FC236}">
                <a16:creationId xmlns:a16="http://schemas.microsoft.com/office/drawing/2014/main" id="{B2B32AFF-8CDE-4905-8AFA-6126E2740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0358" y="2553493"/>
            <a:ext cx="4619625" cy="3209925"/>
          </a:xfrm>
          <a:prstGeom prst="rect">
            <a:avLst/>
          </a:prstGeom>
        </p:spPr>
      </p:pic>
    </p:spTree>
    <p:extLst>
      <p:ext uri="{BB962C8B-B14F-4D97-AF65-F5344CB8AC3E}">
        <p14:creationId xmlns:p14="http://schemas.microsoft.com/office/powerpoint/2010/main" val="206838209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rPr lang="en-US" dirty="0"/>
              <a:t>Alpha Beta Pruning</a:t>
            </a:r>
            <a:endParaRPr dirty="0"/>
          </a:p>
        </p:txBody>
      </p:sp>
      <p:sp>
        <p:nvSpPr>
          <p:cNvPr id="6" name="Text Placeholder 5">
            <a:extLst>
              <a:ext uri="{FF2B5EF4-FFF2-40B4-BE49-F238E27FC236}">
                <a16:creationId xmlns:a16="http://schemas.microsoft.com/office/drawing/2014/main" id="{3F01C620-A3C3-4606-9B90-6582C0A8FE98}"/>
              </a:ext>
            </a:extLst>
          </p:cNvPr>
          <p:cNvSpPr>
            <a:spLocks noGrp="1"/>
          </p:cNvSpPr>
          <p:nvPr>
            <p:ph type="body" sz="half" idx="1"/>
          </p:nvPr>
        </p:nvSpPr>
        <p:spPr/>
        <p:txBody>
          <a:bodyPr>
            <a:normAutofit/>
          </a:bodyPr>
          <a:lstStyle/>
          <a:p>
            <a:r>
              <a:rPr lang="en-US" dirty="0"/>
              <a:t>Let’s us further cut down on calculations by trimming out nodes that don’t matter</a:t>
            </a:r>
          </a:p>
          <a:p>
            <a:r>
              <a:rPr lang="en-US" dirty="0" err="1"/>
              <a:t>Ie</a:t>
            </a:r>
            <a:r>
              <a:rPr lang="en-US" dirty="0"/>
              <a:t>. if player A is going to maximize between two branches, and branch 1 is 5 pts and branch 2 is AT MOST 4 pts, no need to further explore branch 2</a:t>
            </a:r>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pic>
        <p:nvPicPr>
          <p:cNvPr id="3" name="Picture 2">
            <a:extLst>
              <a:ext uri="{FF2B5EF4-FFF2-40B4-BE49-F238E27FC236}">
                <a16:creationId xmlns:a16="http://schemas.microsoft.com/office/drawing/2014/main" id="{F3C53D3A-0907-432C-BF41-DE9582D4C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2095" y="2181476"/>
            <a:ext cx="5563866" cy="2823662"/>
          </a:xfrm>
          <a:prstGeom prst="rect">
            <a:avLst/>
          </a:prstGeom>
        </p:spPr>
      </p:pic>
    </p:spTree>
    <p:extLst>
      <p:ext uri="{BB962C8B-B14F-4D97-AF65-F5344CB8AC3E}">
        <p14:creationId xmlns:p14="http://schemas.microsoft.com/office/powerpoint/2010/main" val="2445942139"/>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prstGeom prst="rect">
            <a:avLst/>
          </a:prstGeom>
        </p:spPr>
        <p:txBody>
          <a:bodyPr/>
          <a:lstStyle/>
          <a:p>
            <a:r>
              <a:rPr lang="en-US" dirty="0"/>
              <a:t>Machine Learning</a:t>
            </a:r>
            <a:endParaRPr dirty="0"/>
          </a:p>
        </p:txBody>
      </p:sp>
      <p:sp>
        <p:nvSpPr>
          <p:cNvPr id="6" name="Text Placeholder 5">
            <a:extLst>
              <a:ext uri="{FF2B5EF4-FFF2-40B4-BE49-F238E27FC236}">
                <a16:creationId xmlns:a16="http://schemas.microsoft.com/office/drawing/2014/main" id="{3F01C620-A3C3-4606-9B90-6582C0A8FE98}"/>
              </a:ext>
            </a:extLst>
          </p:cNvPr>
          <p:cNvSpPr>
            <a:spLocks noGrp="1"/>
          </p:cNvSpPr>
          <p:nvPr>
            <p:ph type="body" sz="half" idx="1"/>
          </p:nvPr>
        </p:nvSpPr>
        <p:spPr/>
        <p:txBody>
          <a:bodyPr>
            <a:normAutofit/>
          </a:bodyPr>
          <a:lstStyle/>
          <a:p>
            <a:r>
              <a:rPr lang="en-US" dirty="0"/>
              <a:t>What happens if decision branches can’t be modeled or are unknown?</a:t>
            </a:r>
          </a:p>
          <a:p>
            <a:r>
              <a:rPr lang="en-US" dirty="0"/>
              <a:t>What happens if payoffs are unclear until after you take option?</a:t>
            </a:r>
          </a:p>
          <a:p>
            <a:r>
              <a:rPr lang="en-US" dirty="0"/>
              <a:t>Experiential learning:</a:t>
            </a:r>
          </a:p>
          <a:p>
            <a:pPr lvl="1"/>
            <a:r>
              <a:rPr lang="en-US" dirty="0"/>
              <a:t>Choose an option, compare outcome to desired state, update probability/weight of option in future</a:t>
            </a:r>
          </a:p>
          <a:p>
            <a:pPr lvl="1"/>
            <a:r>
              <a:rPr lang="en-US" dirty="0"/>
              <a:t>Machine learning techniques: support machine vectors, neural networks </a:t>
            </a:r>
            <a:r>
              <a:rPr lang="en-US" dirty="0" err="1"/>
              <a:t>etc</a:t>
            </a:r>
            <a:r>
              <a:rPr lang="en-US" dirty="0"/>
              <a:t> </a:t>
            </a:r>
          </a:p>
        </p:txBody>
      </p:sp>
      <p:sp>
        <p:nvSpPr>
          <p:cNvPr id="413" name="Shape 413"/>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pic>
        <p:nvPicPr>
          <p:cNvPr id="7" name="image31.png">
            <a:extLst>
              <a:ext uri="{FF2B5EF4-FFF2-40B4-BE49-F238E27FC236}">
                <a16:creationId xmlns:a16="http://schemas.microsoft.com/office/drawing/2014/main" id="{BB1B33BC-00ED-4AC7-9D51-609625C5A659}"/>
              </a:ext>
            </a:extLst>
          </p:cNvPr>
          <p:cNvPicPr>
            <a:picLocks noChangeAspect="1"/>
          </p:cNvPicPr>
          <p:nvPr/>
        </p:nvPicPr>
        <p:blipFill rotWithShape="1">
          <a:blip r:embed="rId2">
            <a:extLst/>
          </a:blip>
          <a:srcRect b="14516"/>
          <a:stretch/>
        </p:blipFill>
        <p:spPr>
          <a:xfrm>
            <a:off x="5986065" y="2769271"/>
            <a:ext cx="5734051" cy="2019297"/>
          </a:xfrm>
          <a:prstGeom prst="rect">
            <a:avLst/>
          </a:prstGeom>
          <a:ln w="12700">
            <a:miter lim="400000"/>
          </a:ln>
        </p:spPr>
      </p:pic>
    </p:spTree>
    <p:extLst>
      <p:ext uri="{BB962C8B-B14F-4D97-AF65-F5344CB8AC3E}">
        <p14:creationId xmlns:p14="http://schemas.microsoft.com/office/powerpoint/2010/main" val="260920928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p:cNvSpPr>
          <p:nvPr>
            <p:ph type="title"/>
          </p:nvPr>
        </p:nvSpPr>
        <p:spPr>
          <a:xfrm>
            <a:off x="646111" y="452717"/>
            <a:ext cx="9404723" cy="1400532"/>
          </a:xfrm>
          <a:prstGeom prst="rect">
            <a:avLst/>
          </a:prstGeom>
        </p:spPr>
        <p:txBody>
          <a:bodyPr/>
          <a:lstStyle/>
          <a:p>
            <a:r>
              <a:rPr lang="en-US" dirty="0"/>
              <a:t>Machine Learning - Optimization</a:t>
            </a:r>
            <a:endParaRPr dirty="0"/>
          </a:p>
        </p:txBody>
      </p:sp>
      <p:sp>
        <p:nvSpPr>
          <p:cNvPr id="459" name="Shape 459"/>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pic>
        <p:nvPicPr>
          <p:cNvPr id="460" name="image42.png"/>
          <p:cNvPicPr>
            <a:picLocks noChangeAspect="1"/>
          </p:cNvPicPr>
          <p:nvPr/>
        </p:nvPicPr>
        <p:blipFill>
          <a:blip r:embed="rId2">
            <a:extLst/>
          </a:blip>
          <a:stretch>
            <a:fillRect/>
          </a:stretch>
        </p:blipFill>
        <p:spPr>
          <a:xfrm>
            <a:off x="1066303" y="2754133"/>
            <a:ext cx="4000501" cy="1143001"/>
          </a:xfrm>
          <a:prstGeom prst="rect">
            <a:avLst/>
          </a:prstGeom>
          <a:ln w="12700">
            <a:miter lim="400000"/>
          </a:ln>
        </p:spPr>
      </p:pic>
      <p:pic>
        <p:nvPicPr>
          <p:cNvPr id="461" name="image43.png"/>
          <p:cNvPicPr>
            <a:picLocks noChangeAspect="1"/>
          </p:cNvPicPr>
          <p:nvPr/>
        </p:nvPicPr>
        <p:blipFill>
          <a:blip r:embed="rId3">
            <a:extLst/>
          </a:blip>
          <a:stretch>
            <a:fillRect/>
          </a:stretch>
        </p:blipFill>
        <p:spPr>
          <a:xfrm>
            <a:off x="5906959" y="2071278"/>
            <a:ext cx="4971574" cy="2768382"/>
          </a:xfrm>
          <a:prstGeom prst="rect">
            <a:avLst/>
          </a:prstGeom>
          <a:ln w="12700">
            <a:miter lim="400000"/>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a:spLocks noGrp="1"/>
          </p:cNvSpPr>
          <p:nvPr>
            <p:ph type="title"/>
          </p:nvPr>
        </p:nvSpPr>
        <p:spPr>
          <a:xfrm>
            <a:off x="646111" y="452717"/>
            <a:ext cx="9404723" cy="1400532"/>
          </a:xfrm>
          <a:prstGeom prst="rect">
            <a:avLst/>
          </a:prstGeom>
        </p:spPr>
        <p:txBody>
          <a:bodyPr/>
          <a:lstStyle/>
          <a:p>
            <a:r>
              <a:rPr lang="en-US" dirty="0"/>
              <a:t>Machine Learning - Optimization</a:t>
            </a:r>
            <a:endParaRPr dirty="0"/>
          </a:p>
        </p:txBody>
      </p:sp>
      <p:sp>
        <p:nvSpPr>
          <p:cNvPr id="464" name="Shape 464"/>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pic>
        <p:nvPicPr>
          <p:cNvPr id="465" name="image44.png"/>
          <p:cNvPicPr>
            <a:picLocks noChangeAspect="1"/>
          </p:cNvPicPr>
          <p:nvPr/>
        </p:nvPicPr>
        <p:blipFill>
          <a:blip r:embed="rId2">
            <a:extLst/>
          </a:blip>
          <a:stretch>
            <a:fillRect/>
          </a:stretch>
        </p:blipFill>
        <p:spPr>
          <a:xfrm>
            <a:off x="2753802" y="1500808"/>
            <a:ext cx="6096001" cy="4572001"/>
          </a:xfrm>
          <a:prstGeom prst="rect">
            <a:avLst/>
          </a:prstGeom>
          <a:ln w="12700">
            <a:miter lim="400000"/>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p:cNvSpPr>
          <p:nvPr>
            <p:ph type="title"/>
          </p:nvPr>
        </p:nvSpPr>
        <p:spPr>
          <a:xfrm>
            <a:off x="646111" y="452717"/>
            <a:ext cx="9404723" cy="1400532"/>
          </a:xfrm>
          <a:prstGeom prst="rect">
            <a:avLst/>
          </a:prstGeom>
        </p:spPr>
        <p:txBody>
          <a:bodyPr/>
          <a:lstStyle/>
          <a:p>
            <a:r>
              <a:rPr dirty="0"/>
              <a:t>How Do They Work? – Code</a:t>
            </a:r>
          </a:p>
        </p:txBody>
      </p:sp>
      <p:sp>
        <p:nvSpPr>
          <p:cNvPr id="477" name="Shape 477"/>
          <p:cNvSpPr/>
          <p:nvPr/>
        </p:nvSpPr>
        <p:spPr>
          <a:xfrm>
            <a:off x="10369484" y="347337"/>
            <a:ext cx="1018094"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How?</a:t>
            </a:r>
          </a:p>
        </p:txBody>
      </p:sp>
      <p:sp>
        <p:nvSpPr>
          <p:cNvPr id="478" name="Shape 478"/>
          <p:cNvSpPr>
            <a:spLocks noGrp="1"/>
          </p:cNvSpPr>
          <p:nvPr>
            <p:ph type="body" idx="1"/>
          </p:nvPr>
        </p:nvSpPr>
        <p:spPr>
          <a:xfrm>
            <a:off x="1103311" y="2052917"/>
            <a:ext cx="8946543" cy="4195482"/>
          </a:xfrm>
          <a:prstGeom prst="rect">
            <a:avLst/>
          </a:prstGeom>
        </p:spPr>
        <p:txBody>
          <a:bodyPr/>
          <a:lstStyle/>
          <a:p>
            <a:r>
              <a:rPr lang="en-US" dirty="0"/>
              <a:t>Simple ‘tower defense’ game example</a:t>
            </a:r>
          </a:p>
          <a:p>
            <a:r>
              <a:rPr lang="en-US" dirty="0"/>
              <a:t>Python Sudoku solving AI algorithm</a:t>
            </a:r>
          </a:p>
          <a:p>
            <a:r>
              <a:rPr dirty="0"/>
              <a:t>Questions so far?</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p:cNvSpPr>
          <p:nvPr>
            <p:ph type="title"/>
          </p:nvPr>
        </p:nvSpPr>
        <p:spPr>
          <a:xfrm>
            <a:off x="1884872" y="2613080"/>
            <a:ext cx="8825657" cy="1915648"/>
          </a:xfrm>
          <a:prstGeom prst="rect">
            <a:avLst/>
          </a:prstGeom>
        </p:spPr>
        <p:txBody>
          <a:bodyPr>
            <a:normAutofit fontScale="90000"/>
          </a:bodyPr>
          <a:lstStyle/>
          <a:p>
            <a:pPr defTabSz="333756">
              <a:defRPr sz="2920"/>
            </a:pPr>
            <a:r>
              <a:rPr dirty="0"/>
              <a:t>Matt R O’Connor</a:t>
            </a:r>
            <a:br>
              <a:rPr lang="en-US" dirty="0"/>
            </a:br>
            <a:r>
              <a:rPr lang="en-US" dirty="0"/>
              <a:t>http://Reboot.ai</a:t>
            </a:r>
            <a:br>
              <a:rPr lang="en-US" dirty="0"/>
            </a:br>
            <a:r>
              <a:rPr dirty="0"/>
              <a:t>6289.9447</a:t>
            </a:r>
            <a:br>
              <a:rPr lang="en-US" dirty="0"/>
            </a:br>
            <a:r>
              <a:rPr lang="en-US" dirty="0"/>
              <a:t>matt.oconnor217@gmail.com</a:t>
            </a:r>
            <a:br>
              <a:rPr dirty="0"/>
            </a:br>
            <a:r>
              <a:rPr dirty="0"/>
              <a:t>linkedin.com/in/</a:t>
            </a:r>
            <a:r>
              <a:rPr dirty="0" err="1"/>
              <a:t>mattroconnor</a:t>
            </a:r>
            <a:r>
              <a:rPr dirty="0"/>
              <a:t>/</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p:cNvSpPr>
          <p:nvPr>
            <p:ph type="title"/>
          </p:nvPr>
        </p:nvSpPr>
        <p:spPr>
          <a:xfrm>
            <a:off x="646111" y="452717"/>
            <a:ext cx="9404723" cy="1400532"/>
          </a:xfrm>
          <a:prstGeom prst="rect">
            <a:avLst/>
          </a:prstGeom>
        </p:spPr>
        <p:txBody>
          <a:bodyPr/>
          <a:lstStyle/>
          <a:p>
            <a:r>
              <a:rPr lang="en-US" dirty="0"/>
              <a:t>Algorithms</a:t>
            </a:r>
            <a:endParaRPr dirty="0"/>
          </a:p>
        </p:txBody>
      </p:sp>
      <p:sp>
        <p:nvSpPr>
          <p:cNvPr id="301" name="Shape 301"/>
          <p:cNvSpPr>
            <a:spLocks noGrp="1"/>
          </p:cNvSpPr>
          <p:nvPr>
            <p:ph type="body" sz="half" idx="1"/>
          </p:nvPr>
        </p:nvSpPr>
        <p:spPr>
          <a:xfrm>
            <a:off x="198338" y="2005783"/>
            <a:ext cx="10846651" cy="4195483"/>
          </a:xfrm>
          <a:prstGeom prst="rect">
            <a:avLst/>
          </a:prstGeom>
        </p:spPr>
        <p:txBody>
          <a:bodyPr>
            <a:normAutofit/>
          </a:bodyPr>
          <a:lstStyle/>
          <a:p>
            <a:r>
              <a:rPr dirty="0"/>
              <a:t>1)</a:t>
            </a:r>
            <a:r>
              <a:rPr lang="en-US" dirty="0"/>
              <a:t> Computers can crunch decisions much faster than humans</a:t>
            </a:r>
          </a:p>
          <a:p>
            <a:pPr lvl="1"/>
            <a:r>
              <a:rPr lang="en-US" dirty="0"/>
              <a:t>Even complex problems have a finite set of answers in which ‘intelligence’ is really an optimization problem</a:t>
            </a:r>
          </a:p>
          <a:p>
            <a:pPr lvl="1"/>
            <a:r>
              <a:rPr lang="en-US" dirty="0"/>
              <a:t>Google maps, chess, cost minimization, efficient frontiers</a:t>
            </a:r>
          </a:p>
          <a:p>
            <a:r>
              <a:rPr dirty="0"/>
              <a:t>2) </a:t>
            </a:r>
            <a:r>
              <a:rPr lang="en-US" dirty="0"/>
              <a:t>Logic is replicable and scalable</a:t>
            </a:r>
          </a:p>
          <a:p>
            <a:pPr lvl="1"/>
            <a:r>
              <a:rPr lang="en-US" dirty="0"/>
              <a:t>Consistency of results beyond humanly possible</a:t>
            </a:r>
          </a:p>
          <a:p>
            <a:pPr lvl="1"/>
            <a:r>
              <a:rPr lang="en-US" dirty="0"/>
              <a:t>‘Man made’ algorithms start from intuition, thus can be more relatable than ‘black box’ type techniques like neural networks</a:t>
            </a:r>
          </a:p>
          <a:p>
            <a:r>
              <a:rPr dirty="0"/>
              <a:t>3) </a:t>
            </a:r>
            <a:r>
              <a:rPr lang="en-US" dirty="0"/>
              <a:t>Can incorporate elements of </a:t>
            </a:r>
            <a:r>
              <a:rPr dirty="0"/>
              <a:t>‘</a:t>
            </a:r>
            <a:r>
              <a:rPr lang="en-US" dirty="0"/>
              <a:t>learning</a:t>
            </a:r>
            <a:r>
              <a:rPr dirty="0"/>
              <a:t>’</a:t>
            </a:r>
            <a:r>
              <a:rPr lang="en-US" dirty="0"/>
              <a:t> from results</a:t>
            </a:r>
            <a:endParaRPr dirty="0"/>
          </a:p>
          <a:p>
            <a:pPr marL="742950" lvl="1" indent="-285750">
              <a:defRPr sz="1800"/>
            </a:pPr>
            <a:r>
              <a:rPr dirty="0"/>
              <a:t>Can ‘learn’ and improve</a:t>
            </a:r>
          </a:p>
        </p:txBody>
      </p:sp>
      <p:sp>
        <p:nvSpPr>
          <p:cNvPr id="302" name="Shape 302"/>
          <p:cNvSpPr/>
          <p:nvPr/>
        </p:nvSpPr>
        <p:spPr>
          <a:xfrm>
            <a:off x="10378912" y="337909"/>
            <a:ext cx="881407"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Why?</a:t>
            </a:r>
          </a:p>
        </p:txBody>
      </p:sp>
    </p:spTree>
    <p:extLst>
      <p:ext uri="{BB962C8B-B14F-4D97-AF65-F5344CB8AC3E}">
        <p14:creationId xmlns:p14="http://schemas.microsoft.com/office/powerpoint/2010/main" val="221278017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p:cNvSpPr>
          <p:nvPr>
            <p:ph type="title"/>
          </p:nvPr>
        </p:nvSpPr>
        <p:spPr>
          <a:xfrm>
            <a:off x="646111" y="452717"/>
            <a:ext cx="9404723" cy="1400532"/>
          </a:xfrm>
          <a:prstGeom prst="rect">
            <a:avLst/>
          </a:prstGeom>
        </p:spPr>
        <p:txBody>
          <a:bodyPr/>
          <a:lstStyle/>
          <a:p>
            <a:r>
              <a:rPr dirty="0"/>
              <a:t>Resources</a:t>
            </a:r>
          </a:p>
        </p:txBody>
      </p:sp>
      <p:sp>
        <p:nvSpPr>
          <p:cNvPr id="483" name="Shape 483"/>
          <p:cNvSpPr>
            <a:spLocks noGrp="1"/>
          </p:cNvSpPr>
          <p:nvPr>
            <p:ph type="body" idx="1"/>
          </p:nvPr>
        </p:nvSpPr>
        <p:spPr>
          <a:xfrm>
            <a:off x="1103311" y="2052917"/>
            <a:ext cx="8946543" cy="4195482"/>
          </a:xfrm>
          <a:prstGeom prst="rect">
            <a:avLst/>
          </a:prstGeom>
        </p:spPr>
        <p:txBody>
          <a:bodyPr/>
          <a:lstStyle/>
          <a:p>
            <a:pPr>
              <a:lnSpc>
                <a:spcPct val="80000"/>
              </a:lnSpc>
              <a:defRPr sz="1100" u="sng"/>
            </a:pPr>
            <a:r>
              <a:rPr lang="en-US" dirty="0">
                <a:solidFill>
                  <a:srgbClr val="58C1BA"/>
                </a:solidFill>
                <a:uFill>
                  <a:solidFill>
                    <a:srgbClr val="58C1BA"/>
                  </a:solidFill>
                </a:uFill>
                <a:hlinkClick r:id="rId2"/>
              </a:rPr>
              <a:t>https://www.quora.com/Is-there-a-way-to-never-lose-at-Tic-Tac-Toe</a:t>
            </a:r>
            <a:endParaRPr lang="en-US" dirty="0">
              <a:solidFill>
                <a:srgbClr val="58C1BA"/>
              </a:solidFill>
              <a:uFill>
                <a:solidFill>
                  <a:srgbClr val="58C1BA"/>
                </a:solidFill>
              </a:uFill>
            </a:endParaRPr>
          </a:p>
          <a:p>
            <a:pPr>
              <a:lnSpc>
                <a:spcPct val="80000"/>
              </a:lnSpc>
              <a:defRPr sz="1100" u="sng"/>
            </a:pPr>
            <a:r>
              <a:rPr lang="en-US" dirty="0">
                <a:solidFill>
                  <a:srgbClr val="58C1BA"/>
                </a:solidFill>
                <a:uFill>
                  <a:solidFill>
                    <a:srgbClr val="58C1BA"/>
                  </a:solidFill>
                </a:uFill>
                <a:hlinkClick r:id="rId3"/>
              </a:rPr>
              <a:t>https://www.quora.com/How-exactly-does-a-chess-computer-work</a:t>
            </a:r>
            <a:endParaRPr lang="en-US" dirty="0">
              <a:solidFill>
                <a:srgbClr val="58C1BA"/>
              </a:solidFill>
              <a:uFill>
                <a:solidFill>
                  <a:srgbClr val="58C1BA"/>
                </a:solidFill>
              </a:uFill>
            </a:endParaRPr>
          </a:p>
          <a:p>
            <a:pPr>
              <a:lnSpc>
                <a:spcPct val="80000"/>
              </a:lnSpc>
              <a:defRPr sz="1100" u="sng"/>
            </a:pPr>
            <a:r>
              <a:rPr lang="en-US" dirty="0">
                <a:solidFill>
                  <a:srgbClr val="58C1BA"/>
                </a:solidFill>
                <a:uFill>
                  <a:solidFill>
                    <a:srgbClr val="58C1BA"/>
                  </a:solidFill>
                </a:uFill>
                <a:hlinkClick r:id="rId4"/>
              </a:rPr>
              <a:t>http://intelligence.worldofcomputing.net/ai-search</a:t>
            </a:r>
            <a:endParaRPr lang="en-US" dirty="0">
              <a:solidFill>
                <a:srgbClr val="58C1BA"/>
              </a:solidFill>
              <a:uFill>
                <a:solidFill>
                  <a:srgbClr val="58C1BA"/>
                </a:solidFill>
              </a:uFill>
            </a:endParaRPr>
          </a:p>
          <a:p>
            <a:pPr>
              <a:lnSpc>
                <a:spcPct val="80000"/>
              </a:lnSpc>
              <a:defRPr sz="1100" u="sng"/>
            </a:pPr>
            <a:endParaRPr lang="en-US" dirty="0">
              <a:solidFill>
                <a:srgbClr val="58C1BA"/>
              </a:solidFill>
              <a:uFill>
                <a:solidFill>
                  <a:srgbClr val="58C1BA"/>
                </a:solidFill>
              </a:uFill>
            </a:endParaRPr>
          </a:p>
          <a:p>
            <a:pPr>
              <a:lnSpc>
                <a:spcPct val="80000"/>
              </a:lnSpc>
              <a:defRPr sz="1100" u="sng"/>
            </a:pPr>
            <a:endParaRPr lang="en-US" dirty="0">
              <a:solidFill>
                <a:srgbClr val="58C1BA"/>
              </a:solidFill>
              <a:uFill>
                <a:solidFill>
                  <a:srgbClr val="58C1BA"/>
                </a:solidFill>
              </a:uFill>
            </a:endParaRPr>
          </a:p>
          <a:p>
            <a:pPr>
              <a:lnSpc>
                <a:spcPct val="80000"/>
              </a:lnSpc>
              <a:defRPr sz="1100" u="sng"/>
            </a:pPr>
            <a:endParaRPr u="sng" dirty="0">
              <a:solidFill>
                <a:srgbClr val="58C1BA"/>
              </a:solidFill>
              <a:uFill>
                <a:solidFill>
                  <a:srgbClr val="58C1BA"/>
                </a:solidFill>
              </a:uFill>
              <a:hlinkClick r:id="rId5"/>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p:cNvSpPr>
          <p:nvPr>
            <p:ph type="title"/>
          </p:nvPr>
        </p:nvSpPr>
        <p:spPr>
          <a:xfrm>
            <a:off x="646111" y="452717"/>
            <a:ext cx="9404723" cy="1400532"/>
          </a:xfrm>
          <a:prstGeom prst="rect">
            <a:avLst/>
          </a:prstGeom>
        </p:spPr>
        <p:txBody>
          <a:bodyPr/>
          <a:lstStyle/>
          <a:p>
            <a:r>
              <a:rPr lang="en-US" dirty="0"/>
              <a:t>Headline Use Cases</a:t>
            </a:r>
            <a:endParaRPr dirty="0"/>
          </a:p>
        </p:txBody>
      </p:sp>
      <p:sp>
        <p:nvSpPr>
          <p:cNvPr id="301" name="Shape 301"/>
          <p:cNvSpPr>
            <a:spLocks noGrp="1"/>
          </p:cNvSpPr>
          <p:nvPr>
            <p:ph type="body" sz="half" idx="1"/>
          </p:nvPr>
        </p:nvSpPr>
        <p:spPr>
          <a:xfrm>
            <a:off x="198338" y="2005783"/>
            <a:ext cx="10846651" cy="4195483"/>
          </a:xfrm>
          <a:prstGeom prst="rect">
            <a:avLst/>
          </a:prstGeom>
        </p:spPr>
        <p:txBody>
          <a:bodyPr>
            <a:normAutofit/>
          </a:bodyPr>
          <a:lstStyle/>
          <a:p>
            <a:r>
              <a:rPr lang="en-US" b="1" dirty="0"/>
              <a:t>The world’s best </a:t>
            </a:r>
            <a:r>
              <a:rPr lang="en-US" b="1" dirty="0" err="1"/>
              <a:t>Dota</a:t>
            </a:r>
            <a:r>
              <a:rPr lang="en-US" b="1" dirty="0"/>
              <a:t> 2 players just got destroyed by a killer AI from Elon Musk’s startup</a:t>
            </a:r>
          </a:p>
          <a:p>
            <a:endParaRPr lang="en-US" b="1" dirty="0"/>
          </a:p>
          <a:p>
            <a:r>
              <a:rPr lang="en-US" b="1" dirty="0"/>
              <a:t>New work: Algorithms to give self-driving cars 'impulsive' human 'ethics’</a:t>
            </a:r>
          </a:p>
          <a:p>
            <a:endParaRPr lang="en-US" b="1" dirty="0"/>
          </a:p>
          <a:p>
            <a:r>
              <a:rPr lang="en-US" b="1" dirty="0"/>
              <a:t>A Load Scheduling Algorithm for the Smart Home Using Customer Preferences and Real Time Residential Prices</a:t>
            </a:r>
          </a:p>
          <a:p>
            <a:endParaRPr lang="en-US" b="1" dirty="0"/>
          </a:p>
          <a:p>
            <a:r>
              <a:rPr lang="en-US" b="1" dirty="0"/>
              <a:t>Google Is Changing Its Search Algorithm to Combat Fake News</a:t>
            </a:r>
          </a:p>
          <a:p>
            <a:endParaRPr lang="en-US" b="1" dirty="0"/>
          </a:p>
          <a:p>
            <a:pPr marL="0" indent="0">
              <a:buNone/>
            </a:pPr>
            <a:endParaRPr lang="en-US" b="1" dirty="0"/>
          </a:p>
        </p:txBody>
      </p:sp>
      <p:sp>
        <p:nvSpPr>
          <p:cNvPr id="302" name="Shape 302"/>
          <p:cNvSpPr/>
          <p:nvPr/>
        </p:nvSpPr>
        <p:spPr>
          <a:xfrm>
            <a:off x="10378912" y="337909"/>
            <a:ext cx="881407"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Why?</a:t>
            </a:r>
          </a:p>
        </p:txBody>
      </p:sp>
    </p:spTree>
    <p:extLst>
      <p:ext uri="{BB962C8B-B14F-4D97-AF65-F5344CB8AC3E}">
        <p14:creationId xmlns:p14="http://schemas.microsoft.com/office/powerpoint/2010/main" val="217749980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p:cNvSpPr>
          <p:nvPr>
            <p:ph type="title"/>
          </p:nvPr>
        </p:nvSpPr>
        <p:spPr>
          <a:xfrm>
            <a:off x="646111" y="452717"/>
            <a:ext cx="9404723" cy="1400532"/>
          </a:xfrm>
          <a:prstGeom prst="rect">
            <a:avLst/>
          </a:prstGeom>
        </p:spPr>
        <p:txBody>
          <a:bodyPr/>
          <a:lstStyle/>
          <a:p>
            <a:r>
              <a:rPr lang="en-US" dirty="0"/>
              <a:t>Use Case Characteristics</a:t>
            </a:r>
            <a:endParaRPr dirty="0"/>
          </a:p>
        </p:txBody>
      </p:sp>
      <p:sp>
        <p:nvSpPr>
          <p:cNvPr id="301" name="Shape 301"/>
          <p:cNvSpPr>
            <a:spLocks noGrp="1"/>
          </p:cNvSpPr>
          <p:nvPr>
            <p:ph type="body" sz="half" idx="1"/>
          </p:nvPr>
        </p:nvSpPr>
        <p:spPr>
          <a:xfrm>
            <a:off x="198338" y="2005783"/>
            <a:ext cx="10846651" cy="4195483"/>
          </a:xfrm>
          <a:prstGeom prst="rect">
            <a:avLst/>
          </a:prstGeom>
        </p:spPr>
        <p:txBody>
          <a:bodyPr>
            <a:normAutofit/>
          </a:bodyPr>
          <a:lstStyle/>
          <a:p>
            <a:r>
              <a:rPr lang="en-US" dirty="0"/>
              <a:t>Intelligent algorithms can be useful in ANY case where:</a:t>
            </a:r>
          </a:p>
          <a:p>
            <a:pPr lvl="1"/>
            <a:r>
              <a:rPr lang="en-US" dirty="0"/>
              <a:t>Large number of calculations</a:t>
            </a:r>
          </a:p>
          <a:p>
            <a:pPr lvl="1"/>
            <a:r>
              <a:rPr lang="en-US" dirty="0"/>
              <a:t>Any system with &lt;100% uncertainty</a:t>
            </a:r>
          </a:p>
          <a:p>
            <a:pPr lvl="1"/>
            <a:r>
              <a:rPr lang="en-US" dirty="0"/>
              <a:t>Systems with high dimensional complexity</a:t>
            </a:r>
          </a:p>
          <a:p>
            <a:pPr lvl="1"/>
            <a:endParaRPr lang="en-US" dirty="0"/>
          </a:p>
          <a:p>
            <a:r>
              <a:rPr lang="en-US" dirty="0"/>
              <a:t>They DO NOT require:</a:t>
            </a:r>
          </a:p>
          <a:p>
            <a:pPr lvl="1"/>
            <a:r>
              <a:rPr lang="en-US" dirty="0"/>
              <a:t>Finite possibilities</a:t>
            </a:r>
          </a:p>
          <a:p>
            <a:pPr lvl="1"/>
            <a:r>
              <a:rPr lang="en-US" dirty="0"/>
              <a:t>Fully known environments</a:t>
            </a:r>
          </a:p>
          <a:p>
            <a:pPr lvl="1"/>
            <a:r>
              <a:rPr lang="en-US" dirty="0"/>
              <a:t>Problems humans can also solve just slower</a:t>
            </a:r>
          </a:p>
          <a:p>
            <a:endParaRPr lang="en-US" b="1" dirty="0"/>
          </a:p>
          <a:p>
            <a:pPr marL="0" indent="0">
              <a:buNone/>
            </a:pPr>
            <a:endParaRPr lang="en-US" b="1" dirty="0"/>
          </a:p>
        </p:txBody>
      </p:sp>
      <p:sp>
        <p:nvSpPr>
          <p:cNvPr id="302" name="Shape 302"/>
          <p:cNvSpPr/>
          <p:nvPr/>
        </p:nvSpPr>
        <p:spPr>
          <a:xfrm>
            <a:off x="10378912" y="337909"/>
            <a:ext cx="881407"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Why?</a:t>
            </a:r>
          </a:p>
        </p:txBody>
      </p:sp>
    </p:spTree>
    <p:extLst>
      <p:ext uri="{BB962C8B-B14F-4D97-AF65-F5344CB8AC3E}">
        <p14:creationId xmlns:p14="http://schemas.microsoft.com/office/powerpoint/2010/main" val="192909974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p:cNvSpPr>
          <p:nvPr>
            <p:ph type="title"/>
          </p:nvPr>
        </p:nvSpPr>
        <p:spPr>
          <a:xfrm>
            <a:off x="646111" y="452717"/>
            <a:ext cx="9404723" cy="1400532"/>
          </a:xfrm>
          <a:prstGeom prst="rect">
            <a:avLst/>
          </a:prstGeom>
        </p:spPr>
        <p:txBody>
          <a:bodyPr/>
          <a:lstStyle/>
          <a:p>
            <a:r>
              <a:rPr lang="en-US" dirty="0"/>
              <a:t>Use Case Characteristics</a:t>
            </a:r>
            <a:endParaRPr dirty="0"/>
          </a:p>
        </p:txBody>
      </p:sp>
      <p:sp>
        <p:nvSpPr>
          <p:cNvPr id="301" name="Shape 301"/>
          <p:cNvSpPr>
            <a:spLocks noGrp="1"/>
          </p:cNvSpPr>
          <p:nvPr>
            <p:ph type="body" sz="half" idx="1"/>
          </p:nvPr>
        </p:nvSpPr>
        <p:spPr>
          <a:xfrm>
            <a:off x="198338" y="2005783"/>
            <a:ext cx="9852496" cy="4195483"/>
          </a:xfrm>
          <a:prstGeom prst="rect">
            <a:avLst/>
          </a:prstGeom>
        </p:spPr>
        <p:txBody>
          <a:bodyPr/>
          <a:lstStyle/>
          <a:p>
            <a:r>
              <a:rPr lang="en-US" dirty="0"/>
              <a:t>Discrete vs Continuous</a:t>
            </a:r>
          </a:p>
          <a:p>
            <a:pPr lvl="1"/>
            <a:r>
              <a:rPr lang="en-US" dirty="0"/>
              <a:t>Ex. chess vs driving</a:t>
            </a:r>
          </a:p>
          <a:p>
            <a:r>
              <a:rPr lang="en-US" dirty="0"/>
              <a:t>Stochastic vs Known</a:t>
            </a:r>
          </a:p>
          <a:p>
            <a:pPr lvl="1"/>
            <a:r>
              <a:rPr lang="en-US" dirty="0"/>
              <a:t>Ex. ‘Luck’ games vs google maps</a:t>
            </a:r>
          </a:p>
          <a:p>
            <a:r>
              <a:rPr lang="en-US" dirty="0"/>
              <a:t>Fully observable vs partially observable</a:t>
            </a:r>
          </a:p>
          <a:p>
            <a:pPr lvl="1"/>
            <a:r>
              <a:rPr lang="en-US" dirty="0"/>
              <a:t>Ex. Smart home vs stock market</a:t>
            </a:r>
          </a:p>
          <a:p>
            <a:r>
              <a:rPr lang="en-US" dirty="0"/>
              <a:t>Individual vs Adversarial</a:t>
            </a:r>
          </a:p>
          <a:p>
            <a:pPr lvl="1"/>
            <a:r>
              <a:rPr lang="en-US" dirty="0"/>
              <a:t>Ex. Optimizing elevators vs cybersecurity </a:t>
            </a:r>
          </a:p>
          <a:p>
            <a:pPr marL="457200" lvl="1" indent="0">
              <a:buNone/>
            </a:pPr>
            <a:endParaRPr lang="en-US" dirty="0"/>
          </a:p>
          <a:p>
            <a:pPr marL="457200" lvl="1" indent="0">
              <a:buNone/>
            </a:pPr>
            <a:endParaRPr lang="en-US" dirty="0"/>
          </a:p>
          <a:p>
            <a:pPr marL="457200" lvl="1" indent="0">
              <a:buNone/>
            </a:pPr>
            <a:endParaRPr lang="en-US" dirty="0"/>
          </a:p>
          <a:p>
            <a:endParaRPr dirty="0"/>
          </a:p>
        </p:txBody>
      </p:sp>
      <p:sp>
        <p:nvSpPr>
          <p:cNvPr id="302" name="Shape 302"/>
          <p:cNvSpPr/>
          <p:nvPr/>
        </p:nvSpPr>
        <p:spPr>
          <a:xfrm>
            <a:off x="10378912" y="337909"/>
            <a:ext cx="881407"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Why?</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p:cNvSpPr>
          <p:nvPr>
            <p:ph type="title"/>
          </p:nvPr>
        </p:nvSpPr>
        <p:spPr>
          <a:xfrm>
            <a:off x="646111" y="452717"/>
            <a:ext cx="9404723" cy="1400532"/>
          </a:xfrm>
          <a:prstGeom prst="rect">
            <a:avLst/>
          </a:prstGeom>
        </p:spPr>
        <p:txBody>
          <a:bodyPr/>
          <a:lstStyle/>
          <a:p>
            <a:r>
              <a:rPr lang="en-US" dirty="0"/>
              <a:t>Think in &gt;3 Dimensions</a:t>
            </a:r>
            <a:endParaRPr dirty="0"/>
          </a:p>
        </p:txBody>
      </p:sp>
      <p:sp>
        <p:nvSpPr>
          <p:cNvPr id="310" name="Shape 310"/>
          <p:cNvSpPr/>
          <p:nvPr/>
        </p:nvSpPr>
        <p:spPr>
          <a:xfrm>
            <a:off x="10378912" y="337909"/>
            <a:ext cx="881407"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Why?</a:t>
            </a:r>
          </a:p>
        </p:txBody>
      </p:sp>
      <p:pic>
        <p:nvPicPr>
          <p:cNvPr id="311" name="image8.gif"/>
          <p:cNvPicPr>
            <a:picLocks noChangeAspect="1"/>
          </p:cNvPicPr>
          <p:nvPr/>
        </p:nvPicPr>
        <p:blipFill>
          <a:blip r:embed="rId2">
            <a:extLst/>
          </a:blip>
          <a:stretch>
            <a:fillRect/>
          </a:stretch>
        </p:blipFill>
        <p:spPr>
          <a:xfrm>
            <a:off x="3615670" y="1152983"/>
            <a:ext cx="5695951" cy="5562601"/>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title"/>
          </p:nvPr>
        </p:nvSpPr>
        <p:spPr>
          <a:xfrm>
            <a:off x="646111" y="452717"/>
            <a:ext cx="9404723" cy="1400532"/>
          </a:xfrm>
          <a:prstGeom prst="rect">
            <a:avLst/>
          </a:prstGeom>
        </p:spPr>
        <p:txBody>
          <a:bodyPr/>
          <a:lstStyle/>
          <a:p>
            <a:r>
              <a:rPr lang="en-US" dirty="0"/>
              <a:t>Easy for a machine…</a:t>
            </a:r>
            <a:endParaRPr dirty="0"/>
          </a:p>
        </p:txBody>
      </p:sp>
      <p:sp>
        <p:nvSpPr>
          <p:cNvPr id="314" name="Shape 314"/>
          <p:cNvSpPr/>
          <p:nvPr/>
        </p:nvSpPr>
        <p:spPr>
          <a:xfrm>
            <a:off x="10378912" y="337909"/>
            <a:ext cx="881407"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solidFill>
                  <a:srgbClr val="FFFFFF"/>
                </a:solidFill>
              </a:defRPr>
            </a:lvl1pPr>
          </a:lstStyle>
          <a:p>
            <a:r>
              <a:t>Why?</a:t>
            </a:r>
          </a:p>
        </p:txBody>
      </p:sp>
      <p:pic>
        <p:nvPicPr>
          <p:cNvPr id="315" name="image9.gif"/>
          <p:cNvPicPr>
            <a:picLocks/>
          </p:cNvPicPr>
          <p:nvPr/>
        </p:nvPicPr>
        <p:blipFill>
          <a:blip r:embed="rId2">
            <a:extLst/>
          </a:blip>
          <a:stretch>
            <a:fillRect/>
          </a:stretch>
        </p:blipFill>
        <p:spPr>
          <a:xfrm>
            <a:off x="3625098" y="1152983"/>
            <a:ext cx="5695951" cy="5562601"/>
          </a:xfrm>
          <a:prstGeom prst="rect">
            <a:avLst/>
          </a:prstGeom>
          <a:ln w="12700">
            <a:miter lim="400000"/>
          </a:ln>
        </p:spPr>
      </p:pic>
    </p:spTree>
  </p:cSld>
  <p:clrMapOvr>
    <a:masterClrMapping/>
  </p:clrMapOvr>
  <p:transition spd="slow"/>
</p:sld>
</file>

<file path=ppt/theme/theme1.xml><?xml version="1.0" encoding="utf-8"?>
<a:theme xmlns:a="http://schemas.openxmlformats.org/drawingml/2006/main" name="Ion">
  <a:themeElements>
    <a:clrScheme name="Ion">
      <a:dk1>
        <a:srgbClr val="000000"/>
      </a:dk1>
      <a:lt1>
        <a:srgbClr val="FFFFFF"/>
      </a:lt1>
      <a:dk2>
        <a:srgbClr val="A7A7A7"/>
      </a:dk2>
      <a:lt2>
        <a:srgbClr val="535353"/>
      </a:lt2>
      <a:accent1>
        <a:srgbClr val="B01513"/>
      </a:accent1>
      <a:accent2>
        <a:srgbClr val="EA6312"/>
      </a:accent2>
      <a:accent3>
        <a:srgbClr val="E6B729"/>
      </a:accent3>
      <a:accent4>
        <a:srgbClr val="6AAC90"/>
      </a:accent4>
      <a:accent5>
        <a:srgbClr val="54849A"/>
      </a:accent5>
      <a:accent6>
        <a:srgbClr val="9E5E9B"/>
      </a:accent6>
      <a:hlink>
        <a:srgbClr val="0000FF"/>
      </a:hlink>
      <a:folHlink>
        <a:srgbClr val="FF00FF"/>
      </a:folHlink>
    </a:clrScheme>
    <a:fontScheme name="Ion">
      <a:majorFont>
        <a:latin typeface="Century Gothic"/>
        <a:ea typeface="Century Gothic"/>
        <a:cs typeface="Century Gothic"/>
      </a:majorFont>
      <a:minorFont>
        <a:latin typeface="Helvetica"/>
        <a:ea typeface="Helvetica"/>
        <a:cs typeface="Helvetica"/>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on">
  <a:themeElements>
    <a:clrScheme name="Ion">
      <a:dk1>
        <a:srgbClr val="000000"/>
      </a:dk1>
      <a:lt1>
        <a:srgbClr val="FFFFFF"/>
      </a:lt1>
      <a:dk2>
        <a:srgbClr val="A7A7A7"/>
      </a:dk2>
      <a:lt2>
        <a:srgbClr val="535353"/>
      </a:lt2>
      <a:accent1>
        <a:srgbClr val="B01513"/>
      </a:accent1>
      <a:accent2>
        <a:srgbClr val="EA6312"/>
      </a:accent2>
      <a:accent3>
        <a:srgbClr val="E6B729"/>
      </a:accent3>
      <a:accent4>
        <a:srgbClr val="6AAC90"/>
      </a:accent4>
      <a:accent5>
        <a:srgbClr val="54849A"/>
      </a:accent5>
      <a:accent6>
        <a:srgbClr val="9E5E9B"/>
      </a:accent6>
      <a:hlink>
        <a:srgbClr val="0000FF"/>
      </a:hlink>
      <a:folHlink>
        <a:srgbClr val="FF00FF"/>
      </a:folHlink>
    </a:clrScheme>
    <a:fontScheme name="Ion">
      <a:majorFont>
        <a:latin typeface="Century Gothic"/>
        <a:ea typeface="Century Gothic"/>
        <a:cs typeface="Century Gothic"/>
      </a:majorFont>
      <a:minorFont>
        <a:latin typeface="Helvetica"/>
        <a:ea typeface="Helvetica"/>
        <a:cs typeface="Helvetica"/>
      </a:minorFont>
    </a:fontScheme>
    <a:fmtScheme name="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blurRad="38100" dist="25400" dir="5400000" rotWithShape="0">
            <a:srgbClr val="000000">
              <a:alpha val="4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2954</TotalTime>
  <Words>2166</Words>
  <Application>Microsoft Office PowerPoint</Application>
  <PresentationFormat>Widescreen</PresentationFormat>
  <Paragraphs>287</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Century Gothic</vt:lpstr>
      <vt:lpstr>Wingdings 3</vt:lpstr>
      <vt:lpstr>Ion</vt:lpstr>
      <vt:lpstr>Coding AI</vt:lpstr>
      <vt:lpstr>Agenda</vt:lpstr>
      <vt:lpstr>About Me</vt:lpstr>
      <vt:lpstr>Algorithms</vt:lpstr>
      <vt:lpstr>Headline Use Cases</vt:lpstr>
      <vt:lpstr>Use Case Characteristics</vt:lpstr>
      <vt:lpstr>Use Case Characteristics</vt:lpstr>
      <vt:lpstr>Think in &gt;3 Dimensions</vt:lpstr>
      <vt:lpstr>Easy for a machine…</vt:lpstr>
      <vt:lpstr>Summary: Why?</vt:lpstr>
      <vt:lpstr>What is an Algorithm</vt:lpstr>
      <vt:lpstr>Tic-Tac-Toe Algorithm</vt:lpstr>
      <vt:lpstr>Tic-Tac-Toe Algorithm</vt:lpstr>
      <vt:lpstr>Algorithm Terminology –  Heuristic</vt:lpstr>
      <vt:lpstr>Algorithm Terminology –  Constraint Propagation</vt:lpstr>
      <vt:lpstr>Algorithm Terminology –  Search</vt:lpstr>
      <vt:lpstr>Algorithm Terminology –  Summary</vt:lpstr>
      <vt:lpstr>Tic-Tac-Toe Algorithm</vt:lpstr>
      <vt:lpstr>Tic-Tac-Toe Algorithm</vt:lpstr>
      <vt:lpstr>Tic-Tac-Toe Algorithm</vt:lpstr>
      <vt:lpstr>What about Chess?</vt:lpstr>
      <vt:lpstr>Tic-Tac-Toe Algorithm</vt:lpstr>
      <vt:lpstr>Tic-Tac-Toe Algorithm</vt:lpstr>
      <vt:lpstr>Summary: What?</vt:lpstr>
      <vt:lpstr>How to Create an AI Algorithm</vt:lpstr>
      <vt:lpstr>Creating an AI - Heuristics</vt:lpstr>
      <vt:lpstr>Creating an AI - Constraints</vt:lpstr>
      <vt:lpstr>Creating an AI - Search</vt:lpstr>
      <vt:lpstr>Search – Depth First</vt:lpstr>
      <vt:lpstr>Search – Breadth First</vt:lpstr>
      <vt:lpstr>Search – Iterative Deepening</vt:lpstr>
      <vt:lpstr>Search – Adversarial</vt:lpstr>
      <vt:lpstr>Minimax Algorithm</vt:lpstr>
      <vt:lpstr>Alpha Beta Pruning</vt:lpstr>
      <vt:lpstr>Machine Learning</vt:lpstr>
      <vt:lpstr>Machine Learning - Optimization</vt:lpstr>
      <vt:lpstr>Machine Learning - Optimization</vt:lpstr>
      <vt:lpstr>How Do They Work? – Code</vt:lpstr>
      <vt:lpstr>Matt R O’Connor http://Reboot.ai 6289.9447 matt.oconnor217@gmail.com linkedin.com/in/mattroconnor/</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cp:lastModifiedBy>Matthew O Connor</cp:lastModifiedBy>
  <cp:revision>33</cp:revision>
  <dcterms:modified xsi:type="dcterms:W3CDTF">2017-08-17T09:37:26Z</dcterms:modified>
</cp:coreProperties>
</file>